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4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5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6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7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9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diagrams/data10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2.xml" ContentType="application/vnd.openxmlformats-officedocument.drawingml.chart+xml"/>
  <Override PartName="/ppt/diagrams/data11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  <Override PartName="/ppt/diagrams/data8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8" r:id="rId3"/>
    <p:sldId id="257" r:id="rId4"/>
    <p:sldId id="274" r:id="rId5"/>
    <p:sldId id="294" r:id="rId6"/>
    <p:sldId id="295" r:id="rId7"/>
    <p:sldId id="282" r:id="rId8"/>
    <p:sldId id="266" r:id="rId9"/>
    <p:sldId id="284" r:id="rId10"/>
    <p:sldId id="271" r:id="rId11"/>
    <p:sldId id="269" r:id="rId12"/>
    <p:sldId id="270" r:id="rId13"/>
    <p:sldId id="273" r:id="rId14"/>
    <p:sldId id="267" r:id="rId15"/>
    <p:sldId id="264" r:id="rId16"/>
    <p:sldId id="275" r:id="rId17"/>
    <p:sldId id="298" r:id="rId18"/>
    <p:sldId id="291" r:id="rId19"/>
    <p:sldId id="292" r:id="rId20"/>
    <p:sldId id="293" r:id="rId21"/>
    <p:sldId id="286" r:id="rId22"/>
    <p:sldId id="287" r:id="rId23"/>
    <p:sldId id="296" r:id="rId24"/>
    <p:sldId id="277" r:id="rId25"/>
    <p:sldId id="327" r:id="rId26"/>
    <p:sldId id="299" r:id="rId27"/>
    <p:sldId id="300" r:id="rId28"/>
    <p:sldId id="305" r:id="rId29"/>
    <p:sldId id="306" r:id="rId30"/>
    <p:sldId id="308" r:id="rId31"/>
    <p:sldId id="309" r:id="rId32"/>
    <p:sldId id="310" r:id="rId33"/>
    <p:sldId id="311" r:id="rId34"/>
    <p:sldId id="313" r:id="rId35"/>
    <p:sldId id="314" r:id="rId36"/>
    <p:sldId id="316" r:id="rId37"/>
    <p:sldId id="319" r:id="rId38"/>
    <p:sldId id="321" r:id="rId39"/>
    <p:sldId id="328" r:id="rId40"/>
    <p:sldId id="324" r:id="rId41"/>
    <p:sldId id="326" r:id="rId42"/>
    <p:sldId id="325" r:id="rId43"/>
    <p:sldId id="278" r:id="rId44"/>
    <p:sldId id="279" r:id="rId45"/>
    <p:sldId id="280" r:id="rId46"/>
    <p:sldId id="283" r:id="rId47"/>
    <p:sldId id="281" r:id="rId48"/>
    <p:sldId id="272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12" autoAdjust="0"/>
  </p:normalViewPr>
  <p:slideViewPr>
    <p:cSldViewPr>
      <p:cViewPr>
        <p:scale>
          <a:sx n="60" d="100"/>
          <a:sy n="60" d="100"/>
        </p:scale>
        <p:origin x="-974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jergjik\Desktop\work\Alexandria\Code\Corroboration\Analysi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jergjik\Desktop\work\Alexandria\Code\Corroboration\Analysi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horeg\Documents\Briefcase\Talks\CSDM%202011\Raw%20Material\Psychometric\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'Log Score'!$C$2</c:f>
              <c:strCache>
                <c:ptCount val="1"/>
                <c:pt idx="0">
                  <c:v>L1</c:v>
                </c:pt>
              </c:strCache>
            </c:strRef>
          </c:tx>
          <c:marker>
            <c:symbol val="none"/>
          </c:marker>
          <c:xVal>
            <c:numRef>
              <c:f>'Log Score'!$B$3:$B$16</c:f>
              <c:numCache>
                <c:formatCode>General</c:formatCode>
                <c:ptCount val="14"/>
                <c:pt idx="0">
                  <c:v>0</c:v>
                </c:pt>
                <c:pt idx="1">
                  <c:v>110</c:v>
                </c:pt>
                <c:pt idx="2">
                  <c:v>220</c:v>
                </c:pt>
                <c:pt idx="3">
                  <c:v>551</c:v>
                </c:pt>
                <c:pt idx="4">
                  <c:v>1103</c:v>
                </c:pt>
                <c:pt idx="5">
                  <c:v>2206</c:v>
                </c:pt>
                <c:pt idx="6">
                  <c:v>3309</c:v>
                </c:pt>
                <c:pt idx="7">
                  <c:v>4412</c:v>
                </c:pt>
                <c:pt idx="8">
                  <c:v>5515</c:v>
                </c:pt>
                <c:pt idx="9">
                  <c:v>6618</c:v>
                </c:pt>
                <c:pt idx="10">
                  <c:v>7721</c:v>
                </c:pt>
                <c:pt idx="11">
                  <c:v>8824</c:v>
                </c:pt>
                <c:pt idx="12">
                  <c:v>9927</c:v>
                </c:pt>
                <c:pt idx="13">
                  <c:v>11031</c:v>
                </c:pt>
              </c:numCache>
            </c:numRef>
          </c:xVal>
          <c:yVal>
            <c:numRef>
              <c:f>'Log Score'!$C$3:$C$16</c:f>
              <c:numCache>
                <c:formatCode>General</c:formatCode>
                <c:ptCount val="14"/>
                <c:pt idx="0">
                  <c:v>1104</c:v>
                </c:pt>
                <c:pt idx="1">
                  <c:v>1073.6066240145799</c:v>
                </c:pt>
                <c:pt idx="2">
                  <c:v>1044.17335054143</c:v>
                </c:pt>
                <c:pt idx="3">
                  <c:v>969.99774311016699</c:v>
                </c:pt>
                <c:pt idx="4">
                  <c:v>775.94145605232302</c:v>
                </c:pt>
                <c:pt idx="5">
                  <c:v>601.08089335658997</c:v>
                </c:pt>
                <c:pt idx="6">
                  <c:v>434.421554447939</c:v>
                </c:pt>
                <c:pt idx="7">
                  <c:v>363.42299718446901</c:v>
                </c:pt>
                <c:pt idx="8">
                  <c:v>302.62357547804999</c:v>
                </c:pt>
                <c:pt idx="9">
                  <c:v>285.477193380595</c:v>
                </c:pt>
                <c:pt idx="10">
                  <c:v>266.81311813406597</c:v>
                </c:pt>
                <c:pt idx="11">
                  <c:v>251.136763865658</c:v>
                </c:pt>
                <c:pt idx="12">
                  <c:v>220.33806641698999</c:v>
                </c:pt>
                <c:pt idx="13">
                  <c:v>203.10922211397499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'Log Score'!$D$2</c:f>
              <c:strCache>
                <c:ptCount val="1"/>
                <c:pt idx="0">
                  <c:v>L2</c:v>
                </c:pt>
              </c:strCache>
            </c:strRef>
          </c:tx>
          <c:marker>
            <c:symbol val="none"/>
          </c:marker>
          <c:xVal>
            <c:numRef>
              <c:f>'Log Score'!$B$3:$B$16</c:f>
              <c:numCache>
                <c:formatCode>General</c:formatCode>
                <c:ptCount val="14"/>
                <c:pt idx="0">
                  <c:v>0</c:v>
                </c:pt>
                <c:pt idx="1">
                  <c:v>110</c:v>
                </c:pt>
                <c:pt idx="2">
                  <c:v>220</c:v>
                </c:pt>
                <c:pt idx="3">
                  <c:v>551</c:v>
                </c:pt>
                <c:pt idx="4">
                  <c:v>1103</c:v>
                </c:pt>
                <c:pt idx="5">
                  <c:v>2206</c:v>
                </c:pt>
                <c:pt idx="6">
                  <c:v>3309</c:v>
                </c:pt>
                <c:pt idx="7">
                  <c:v>4412</c:v>
                </c:pt>
                <c:pt idx="8">
                  <c:v>5515</c:v>
                </c:pt>
                <c:pt idx="9">
                  <c:v>6618</c:v>
                </c:pt>
                <c:pt idx="10">
                  <c:v>7721</c:v>
                </c:pt>
                <c:pt idx="11">
                  <c:v>8824</c:v>
                </c:pt>
                <c:pt idx="12">
                  <c:v>9927</c:v>
                </c:pt>
                <c:pt idx="13">
                  <c:v>11031</c:v>
                </c:pt>
              </c:numCache>
            </c:numRef>
          </c:xVal>
          <c:yVal>
            <c:numRef>
              <c:f>'Log Score'!$D$3:$D$16</c:f>
              <c:numCache>
                <c:formatCode>General</c:formatCode>
                <c:ptCount val="14"/>
                <c:pt idx="0">
                  <c:v>1104</c:v>
                </c:pt>
                <c:pt idx="1">
                  <c:v>1087.54380793582</c:v>
                </c:pt>
                <c:pt idx="2">
                  <c:v>1065.0952693449101</c:v>
                </c:pt>
                <c:pt idx="3">
                  <c:v>1002.18168270407</c:v>
                </c:pt>
                <c:pt idx="4">
                  <c:v>915.73196225674599</c:v>
                </c:pt>
                <c:pt idx="5">
                  <c:v>758.67476072055695</c:v>
                </c:pt>
                <c:pt idx="6">
                  <c:v>648.55177145284597</c:v>
                </c:pt>
                <c:pt idx="7">
                  <c:v>531.44215383492099</c:v>
                </c:pt>
                <c:pt idx="8">
                  <c:v>430.15591997164103</c:v>
                </c:pt>
                <c:pt idx="9">
                  <c:v>397.02919427067002</c:v>
                </c:pt>
                <c:pt idx="10">
                  <c:v>332.49829764948902</c:v>
                </c:pt>
                <c:pt idx="11">
                  <c:v>234.456308584776</c:v>
                </c:pt>
                <c:pt idx="12">
                  <c:v>175.258312658215</c:v>
                </c:pt>
                <c:pt idx="13">
                  <c:v>168.29934558926499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'Log Score'!$E$2</c:f>
              <c:strCache>
                <c:ptCount val="1"/>
                <c:pt idx="0">
                  <c:v>LT1</c:v>
                </c:pt>
              </c:strCache>
            </c:strRef>
          </c:tx>
          <c:marker>
            <c:symbol val="none"/>
          </c:marker>
          <c:xVal>
            <c:numRef>
              <c:f>'Log Score'!$B$3:$B$16</c:f>
              <c:numCache>
                <c:formatCode>General</c:formatCode>
                <c:ptCount val="14"/>
                <c:pt idx="0">
                  <c:v>0</c:v>
                </c:pt>
                <c:pt idx="1">
                  <c:v>110</c:v>
                </c:pt>
                <c:pt idx="2">
                  <c:v>220</c:v>
                </c:pt>
                <c:pt idx="3">
                  <c:v>551</c:v>
                </c:pt>
                <c:pt idx="4">
                  <c:v>1103</c:v>
                </c:pt>
                <c:pt idx="5">
                  <c:v>2206</c:v>
                </c:pt>
                <c:pt idx="6">
                  <c:v>3309</c:v>
                </c:pt>
                <c:pt idx="7">
                  <c:v>4412</c:v>
                </c:pt>
                <c:pt idx="8">
                  <c:v>5515</c:v>
                </c:pt>
                <c:pt idx="9">
                  <c:v>6618</c:v>
                </c:pt>
                <c:pt idx="10">
                  <c:v>7721</c:v>
                </c:pt>
                <c:pt idx="11">
                  <c:v>8824</c:v>
                </c:pt>
                <c:pt idx="12">
                  <c:v>9927</c:v>
                </c:pt>
                <c:pt idx="13">
                  <c:v>11031</c:v>
                </c:pt>
              </c:numCache>
            </c:numRef>
          </c:xVal>
          <c:yVal>
            <c:numRef>
              <c:f>'Log Score'!$E$3:$E$16</c:f>
              <c:numCache>
                <c:formatCode>General</c:formatCode>
                <c:ptCount val="14"/>
                <c:pt idx="0">
                  <c:v>1053.2626302697699</c:v>
                </c:pt>
                <c:pt idx="1">
                  <c:v>1027.3165311678499</c:v>
                </c:pt>
                <c:pt idx="2">
                  <c:v>1000.9238506722201</c:v>
                </c:pt>
                <c:pt idx="3">
                  <c:v>887.60498186911605</c:v>
                </c:pt>
                <c:pt idx="4">
                  <c:v>760.58353727951203</c:v>
                </c:pt>
                <c:pt idx="5">
                  <c:v>539.696381605846</c:v>
                </c:pt>
                <c:pt idx="6">
                  <c:v>388.62276992908699</c:v>
                </c:pt>
                <c:pt idx="7">
                  <c:v>316.56729682657198</c:v>
                </c:pt>
                <c:pt idx="8">
                  <c:v>269.531612839167</c:v>
                </c:pt>
                <c:pt idx="9">
                  <c:v>236.08075539035099</c:v>
                </c:pt>
                <c:pt idx="10">
                  <c:v>241.41952172657301</c:v>
                </c:pt>
                <c:pt idx="11">
                  <c:v>209.62060524080999</c:v>
                </c:pt>
                <c:pt idx="12">
                  <c:v>183.27529072548799</c:v>
                </c:pt>
                <c:pt idx="13">
                  <c:v>195.51249530236899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'Log Score'!$F$2</c:f>
              <c:strCache>
                <c:ptCount val="1"/>
                <c:pt idx="0">
                  <c:v>LT2</c:v>
                </c:pt>
              </c:strCache>
            </c:strRef>
          </c:tx>
          <c:marker>
            <c:symbol val="none"/>
          </c:marker>
          <c:xVal>
            <c:numRef>
              <c:f>'Log Score'!$B$3:$B$16</c:f>
              <c:numCache>
                <c:formatCode>General</c:formatCode>
                <c:ptCount val="14"/>
                <c:pt idx="0">
                  <c:v>0</c:v>
                </c:pt>
                <c:pt idx="1">
                  <c:v>110</c:v>
                </c:pt>
                <c:pt idx="2">
                  <c:v>220</c:v>
                </c:pt>
                <c:pt idx="3">
                  <c:v>551</c:v>
                </c:pt>
                <c:pt idx="4">
                  <c:v>1103</c:v>
                </c:pt>
                <c:pt idx="5">
                  <c:v>2206</c:v>
                </c:pt>
                <c:pt idx="6">
                  <c:v>3309</c:v>
                </c:pt>
                <c:pt idx="7">
                  <c:v>4412</c:v>
                </c:pt>
                <c:pt idx="8">
                  <c:v>5515</c:v>
                </c:pt>
                <c:pt idx="9">
                  <c:v>6618</c:v>
                </c:pt>
                <c:pt idx="10">
                  <c:v>7721</c:v>
                </c:pt>
                <c:pt idx="11">
                  <c:v>8824</c:v>
                </c:pt>
                <c:pt idx="12">
                  <c:v>9927</c:v>
                </c:pt>
                <c:pt idx="13">
                  <c:v>11031</c:v>
                </c:pt>
              </c:numCache>
            </c:numRef>
          </c:xVal>
          <c:yVal>
            <c:numRef>
              <c:f>'Log Score'!$F$3:$F$16</c:f>
              <c:numCache>
                <c:formatCode>General</c:formatCode>
                <c:ptCount val="14"/>
                <c:pt idx="0">
                  <c:v>1053.2626302697699</c:v>
                </c:pt>
                <c:pt idx="1">
                  <c:v>1013.73395989338</c:v>
                </c:pt>
                <c:pt idx="2">
                  <c:v>989.77590069866096</c:v>
                </c:pt>
                <c:pt idx="3">
                  <c:v>928.12519757736402</c:v>
                </c:pt>
                <c:pt idx="4">
                  <c:v>832.97810507344104</c:v>
                </c:pt>
                <c:pt idx="5">
                  <c:v>663.82054033580096</c:v>
                </c:pt>
                <c:pt idx="6">
                  <c:v>554.82787992970395</c:v>
                </c:pt>
                <c:pt idx="7">
                  <c:v>402.44202457631599</c:v>
                </c:pt>
                <c:pt idx="8">
                  <c:v>330.931617647059</c:v>
                </c:pt>
                <c:pt idx="9">
                  <c:v>291.30921486818198</c:v>
                </c:pt>
                <c:pt idx="10">
                  <c:v>239.938022998729</c:v>
                </c:pt>
                <c:pt idx="11">
                  <c:v>177.941353960904</c:v>
                </c:pt>
                <c:pt idx="12">
                  <c:v>133.12583299766899</c:v>
                </c:pt>
                <c:pt idx="13">
                  <c:v>152.96347519844099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'Log Score'!$G$2</c:f>
              <c:strCache>
                <c:ptCount val="1"/>
                <c:pt idx="0">
                  <c:v>Voting</c:v>
                </c:pt>
              </c:strCache>
            </c:strRef>
          </c:tx>
          <c:marker>
            <c:symbol val="none"/>
          </c:marker>
          <c:xVal>
            <c:numRef>
              <c:f>'Log Score'!$B$3:$B$16</c:f>
              <c:numCache>
                <c:formatCode>General</c:formatCode>
                <c:ptCount val="14"/>
                <c:pt idx="0">
                  <c:v>0</c:v>
                </c:pt>
                <c:pt idx="1">
                  <c:v>110</c:v>
                </c:pt>
                <c:pt idx="2">
                  <c:v>220</c:v>
                </c:pt>
                <c:pt idx="3">
                  <c:v>551</c:v>
                </c:pt>
                <c:pt idx="4">
                  <c:v>1103</c:v>
                </c:pt>
                <c:pt idx="5">
                  <c:v>2206</c:v>
                </c:pt>
                <c:pt idx="6">
                  <c:v>3309</c:v>
                </c:pt>
                <c:pt idx="7">
                  <c:v>4412</c:v>
                </c:pt>
                <c:pt idx="8">
                  <c:v>5515</c:v>
                </c:pt>
                <c:pt idx="9">
                  <c:v>6618</c:v>
                </c:pt>
                <c:pt idx="10">
                  <c:v>7721</c:v>
                </c:pt>
                <c:pt idx="11">
                  <c:v>8824</c:v>
                </c:pt>
                <c:pt idx="12">
                  <c:v>9927</c:v>
                </c:pt>
                <c:pt idx="13">
                  <c:v>11031</c:v>
                </c:pt>
              </c:numCache>
            </c:numRef>
          </c:xVal>
          <c:yVal>
            <c:numRef>
              <c:f>'Log Score'!$G$3:$G$16</c:f>
              <c:numCache>
                <c:formatCode>General</c:formatCode>
                <c:ptCount val="14"/>
                <c:pt idx="0">
                  <c:v>1104</c:v>
                </c:pt>
                <c:pt idx="1">
                  <c:v>1089.32632507068</c:v>
                </c:pt>
                <c:pt idx="2">
                  <c:v>1057.0874813123701</c:v>
                </c:pt>
                <c:pt idx="3">
                  <c:v>1020.81906247762</c:v>
                </c:pt>
                <c:pt idx="4">
                  <c:v>938.36830643447502</c:v>
                </c:pt>
                <c:pt idx="5">
                  <c:v>781.32729628667198</c:v>
                </c:pt>
                <c:pt idx="6">
                  <c:v>684.31906839452995</c:v>
                </c:pt>
                <c:pt idx="7">
                  <c:v>627.71572660295897</c:v>
                </c:pt>
                <c:pt idx="8">
                  <c:v>596.76810917681496</c:v>
                </c:pt>
                <c:pt idx="9">
                  <c:v>562.82221691047096</c:v>
                </c:pt>
                <c:pt idx="10">
                  <c:v>545.92244669126796</c:v>
                </c:pt>
                <c:pt idx="11">
                  <c:v>523.73234484314696</c:v>
                </c:pt>
                <c:pt idx="12">
                  <c:v>506.769080219194</c:v>
                </c:pt>
                <c:pt idx="13">
                  <c:v>494.15080094930698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830208"/>
        <c:axId val="74832128"/>
      </c:scatterChart>
      <c:valAx>
        <c:axId val="748302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GB" sz="2000"/>
                  <a:t># of user</a:t>
                </a:r>
                <a:r>
                  <a:rPr lang="en-GB" sz="2000" baseline="0"/>
                  <a:t> assessments</a:t>
                </a:r>
                <a:endParaRPr lang="en-GB" sz="20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74832128"/>
        <c:crosses val="autoZero"/>
        <c:crossBetween val="midCat"/>
      </c:valAx>
      <c:valAx>
        <c:axId val="7483212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GB" sz="2000"/>
                  <a:t>negative</a:t>
                </a:r>
                <a:r>
                  <a:rPr lang="en-GB" sz="2000" baseline="0"/>
                  <a:t> log score</a:t>
                </a:r>
                <a:endParaRPr lang="en-GB" sz="20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7483020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6532668728425979"/>
          <c:y val="3.4338301300093556E-2"/>
          <c:w val="0.17212445154827311"/>
          <c:h val="0.36825481196018323"/>
        </c:manualLayout>
      </c:layout>
      <c:overlay val="1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'Case Analysis'!$B$4:$B$114</c:f>
              <c:numCache>
                <c:formatCode>General</c:formatCode>
                <c:ptCount val="111"/>
                <c:pt idx="0">
                  <c:v>0.66666666825982301</c:v>
                </c:pt>
                <c:pt idx="1">
                  <c:v>0.73014926166739502</c:v>
                </c:pt>
                <c:pt idx="2">
                  <c:v>0.95368198399428195</c:v>
                </c:pt>
                <c:pt idx="3">
                  <c:v>0.94117326843790405</c:v>
                </c:pt>
                <c:pt idx="4">
                  <c:v>0.98783789444660597</c:v>
                </c:pt>
                <c:pt idx="5">
                  <c:v>0.75000056688012295</c:v>
                </c:pt>
                <c:pt idx="6">
                  <c:v>0.92857090239573503</c:v>
                </c:pt>
                <c:pt idx="7">
                  <c:v>0.83414091106226496</c:v>
                </c:pt>
                <c:pt idx="8">
                  <c:v>0.88884740903718795</c:v>
                </c:pt>
                <c:pt idx="9">
                  <c:v>0.89073879738913098</c:v>
                </c:pt>
                <c:pt idx="10">
                  <c:v>0.88888817725865499</c:v>
                </c:pt>
                <c:pt idx="11">
                  <c:v>0.54303995698073604</c:v>
                </c:pt>
                <c:pt idx="12">
                  <c:v>0.71344576366409296</c:v>
                </c:pt>
                <c:pt idx="13">
                  <c:v>0.66812020057023302</c:v>
                </c:pt>
                <c:pt idx="14">
                  <c:v>0.88888887882663203</c:v>
                </c:pt>
                <c:pt idx="15">
                  <c:v>0.88888769406435897</c:v>
                </c:pt>
                <c:pt idx="16">
                  <c:v>0.77786228475388197</c:v>
                </c:pt>
                <c:pt idx="17">
                  <c:v>0.410787395862516</c:v>
                </c:pt>
                <c:pt idx="18">
                  <c:v>0.38615996112774997</c:v>
                </c:pt>
                <c:pt idx="19">
                  <c:v>0.61287978439278401</c:v>
                </c:pt>
                <c:pt idx="20">
                  <c:v>0.88529295818669196</c:v>
                </c:pt>
                <c:pt idx="21">
                  <c:v>0.75001331224665502</c:v>
                </c:pt>
                <c:pt idx="22">
                  <c:v>0.83352056660714602</c:v>
                </c:pt>
                <c:pt idx="23">
                  <c:v>0.42085593239721403</c:v>
                </c:pt>
                <c:pt idx="24">
                  <c:v>0.82912652241592999</c:v>
                </c:pt>
                <c:pt idx="25">
                  <c:v>0.66782192001025198</c:v>
                </c:pt>
                <c:pt idx="26">
                  <c:v>0.769333510679439</c:v>
                </c:pt>
                <c:pt idx="27">
                  <c:v>0.87932196099392701</c:v>
                </c:pt>
                <c:pt idx="28">
                  <c:v>0.96214385160867399</c:v>
                </c:pt>
                <c:pt idx="29">
                  <c:v>0.84765088942787603</c:v>
                </c:pt>
                <c:pt idx="30">
                  <c:v>0.78027920752034896</c:v>
                </c:pt>
                <c:pt idx="31">
                  <c:v>0.57172400676637503</c:v>
                </c:pt>
                <c:pt idx="32">
                  <c:v>0.73848327038894501</c:v>
                </c:pt>
                <c:pt idx="33">
                  <c:v>0.77430090219012904</c:v>
                </c:pt>
                <c:pt idx="34">
                  <c:v>0.83310400003197405</c:v>
                </c:pt>
                <c:pt idx="35">
                  <c:v>0.57234526807647501</c:v>
                </c:pt>
                <c:pt idx="36">
                  <c:v>0.41194641755557099</c:v>
                </c:pt>
                <c:pt idx="37">
                  <c:v>0.75099002977007501</c:v>
                </c:pt>
                <c:pt idx="38">
                  <c:v>0.59403718516308901</c:v>
                </c:pt>
                <c:pt idx="39">
                  <c:v>0.85714285688163805</c:v>
                </c:pt>
                <c:pt idx="40">
                  <c:v>0.85610483932523196</c:v>
                </c:pt>
                <c:pt idx="41">
                  <c:v>0.55560864969588797</c:v>
                </c:pt>
                <c:pt idx="42">
                  <c:v>0.90908986212318799</c:v>
                </c:pt>
                <c:pt idx="43">
                  <c:v>0.44248069452743299</c:v>
                </c:pt>
                <c:pt idx="44">
                  <c:v>0.88859863747299295</c:v>
                </c:pt>
                <c:pt idx="45">
                  <c:v>0.57885078442013105</c:v>
                </c:pt>
                <c:pt idx="46">
                  <c:v>0.401018050913383</c:v>
                </c:pt>
                <c:pt idx="47">
                  <c:v>0.77777791748623903</c:v>
                </c:pt>
                <c:pt idx="48">
                  <c:v>0.68296132922874397</c:v>
                </c:pt>
                <c:pt idx="49">
                  <c:v>0.91147567646231198</c:v>
                </c:pt>
                <c:pt idx="50">
                  <c:v>0.83031027841643301</c:v>
                </c:pt>
                <c:pt idx="51">
                  <c:v>0.666665710214143</c:v>
                </c:pt>
                <c:pt idx="52">
                  <c:v>0.85706129899094197</c:v>
                </c:pt>
                <c:pt idx="53">
                  <c:v>0.66884433854798298</c:v>
                </c:pt>
                <c:pt idx="54">
                  <c:v>0.930825468977316</c:v>
                </c:pt>
                <c:pt idx="55">
                  <c:v>0.77801396566779801</c:v>
                </c:pt>
                <c:pt idx="56">
                  <c:v>0.81767111094932698</c:v>
                </c:pt>
                <c:pt idx="57">
                  <c:v>0.79998658924111998</c:v>
                </c:pt>
                <c:pt idx="58">
                  <c:v>0.68423477195091098</c:v>
                </c:pt>
                <c:pt idx="59">
                  <c:v>0.77831119368589197</c:v>
                </c:pt>
                <c:pt idx="60">
                  <c:v>0.84778459612258905</c:v>
                </c:pt>
                <c:pt idx="61">
                  <c:v>0.50000238756269</c:v>
                </c:pt>
                <c:pt idx="62">
                  <c:v>0.61883555144865998</c:v>
                </c:pt>
                <c:pt idx="63">
                  <c:v>0.93666545776485399</c:v>
                </c:pt>
                <c:pt idx="64">
                  <c:v>0.84134217569926195</c:v>
                </c:pt>
                <c:pt idx="65">
                  <c:v>0.91666438000884298</c:v>
                </c:pt>
                <c:pt idx="66">
                  <c:v>0.75431159626369804</c:v>
                </c:pt>
                <c:pt idx="67">
                  <c:v>0.84025832401729295</c:v>
                </c:pt>
                <c:pt idx="68">
                  <c:v>0.41328252420452399</c:v>
                </c:pt>
                <c:pt idx="69">
                  <c:v>0.85713629697500104</c:v>
                </c:pt>
                <c:pt idx="70">
                  <c:v>0.75518037617841804</c:v>
                </c:pt>
                <c:pt idx="71">
                  <c:v>0.54343067076021301</c:v>
                </c:pt>
                <c:pt idx="72">
                  <c:v>0.54211310095129095</c:v>
                </c:pt>
                <c:pt idx="73">
                  <c:v>0.87499846758218103</c:v>
                </c:pt>
                <c:pt idx="74">
                  <c:v>0.64542357482496904</c:v>
                </c:pt>
                <c:pt idx="75">
                  <c:v>0.65898037053078895</c:v>
                </c:pt>
                <c:pt idx="76">
                  <c:v>0.52231026580766504</c:v>
                </c:pt>
                <c:pt idx="77">
                  <c:v>0.57112658971885599</c:v>
                </c:pt>
                <c:pt idx="78">
                  <c:v>0.44624260894534001</c:v>
                </c:pt>
                <c:pt idx="79">
                  <c:v>0.66226298667116801</c:v>
                </c:pt>
                <c:pt idx="80">
                  <c:v>0.71984673797971699</c:v>
                </c:pt>
                <c:pt idx="81">
                  <c:v>0.74999998585266403</c:v>
                </c:pt>
                <c:pt idx="82">
                  <c:v>0.88999147073336005</c:v>
                </c:pt>
                <c:pt idx="83">
                  <c:v>0.83330111977612398</c:v>
                </c:pt>
                <c:pt idx="84">
                  <c:v>0.31048309529756601</c:v>
                </c:pt>
                <c:pt idx="85">
                  <c:v>0.888888741243133</c:v>
                </c:pt>
                <c:pt idx="86">
                  <c:v>0.79241866453794096</c:v>
                </c:pt>
                <c:pt idx="87">
                  <c:v>0.74999996161528704</c:v>
                </c:pt>
                <c:pt idx="88">
                  <c:v>0.63367974400111804</c:v>
                </c:pt>
                <c:pt idx="89">
                  <c:v>0.75000061545499597</c:v>
                </c:pt>
                <c:pt idx="90">
                  <c:v>0.65926258958120099</c:v>
                </c:pt>
                <c:pt idx="91">
                  <c:v>0.75001659519435304</c:v>
                </c:pt>
                <c:pt idx="92">
                  <c:v>0.96661681401896704</c:v>
                </c:pt>
                <c:pt idx="93">
                  <c:v>0.73165087026600495</c:v>
                </c:pt>
                <c:pt idx="94">
                  <c:v>0.66666669995635797</c:v>
                </c:pt>
                <c:pt idx="95">
                  <c:v>0.90816550755950898</c:v>
                </c:pt>
                <c:pt idx="96">
                  <c:v>0.58713040372052105</c:v>
                </c:pt>
                <c:pt idx="97">
                  <c:v>0.79914054093529896</c:v>
                </c:pt>
                <c:pt idx="98">
                  <c:v>0.91666548237062895</c:v>
                </c:pt>
                <c:pt idx="99">
                  <c:v>0.53365616853365805</c:v>
                </c:pt>
                <c:pt idx="100">
                  <c:v>0.91855775095882197</c:v>
                </c:pt>
                <c:pt idx="101">
                  <c:v>0.916672136722126</c:v>
                </c:pt>
                <c:pt idx="102">
                  <c:v>0.77778198878694005</c:v>
                </c:pt>
                <c:pt idx="103">
                  <c:v>0.851446546178112</c:v>
                </c:pt>
                <c:pt idx="104">
                  <c:v>0.93566761581269198</c:v>
                </c:pt>
                <c:pt idx="105">
                  <c:v>0.97739156742441502</c:v>
                </c:pt>
                <c:pt idx="106">
                  <c:v>0.78164843857830202</c:v>
                </c:pt>
                <c:pt idx="107">
                  <c:v>0.79429666585741399</c:v>
                </c:pt>
                <c:pt idx="108">
                  <c:v>0.96551723636791598</c:v>
                </c:pt>
                <c:pt idx="109">
                  <c:v>0.29623966157562498</c:v>
                </c:pt>
                <c:pt idx="110">
                  <c:v>0.972789695129331</c:v>
                </c:pt>
              </c:numCache>
            </c:numRef>
          </c:xVal>
          <c:yVal>
            <c:numRef>
              <c:f>'Case Analysis'!$D$4:$D$114</c:f>
              <c:numCache>
                <c:formatCode>General</c:formatCode>
                <c:ptCount val="111"/>
                <c:pt idx="0">
                  <c:v>0.75000000091899</c:v>
                </c:pt>
                <c:pt idx="1">
                  <c:v>0.97296786099452603</c:v>
                </c:pt>
                <c:pt idx="2">
                  <c:v>0.92260937447270397</c:v>
                </c:pt>
                <c:pt idx="3">
                  <c:v>0.83333127043187005</c:v>
                </c:pt>
                <c:pt idx="4">
                  <c:v>0.86555749010787497</c:v>
                </c:pt>
                <c:pt idx="5">
                  <c:v>0.75000230537701595</c:v>
                </c:pt>
                <c:pt idx="6">
                  <c:v>0.88888040311035799</c:v>
                </c:pt>
                <c:pt idx="7">
                  <c:v>0.64071573482362698</c:v>
                </c:pt>
                <c:pt idx="8">
                  <c:v>0.74955218643223398</c:v>
                </c:pt>
                <c:pt idx="9">
                  <c:v>0.58536133455947403</c:v>
                </c:pt>
                <c:pt idx="10">
                  <c:v>0.74999231439347602</c:v>
                </c:pt>
                <c:pt idx="11">
                  <c:v>0.40479971357621702</c:v>
                </c:pt>
                <c:pt idx="12">
                  <c:v>0.83284332564153096</c:v>
                </c:pt>
                <c:pt idx="13">
                  <c:v>0.48712230049031502</c:v>
                </c:pt>
                <c:pt idx="14">
                  <c:v>0.74999989132763301</c:v>
                </c:pt>
                <c:pt idx="15">
                  <c:v>0.74998709589726598</c:v>
                </c:pt>
                <c:pt idx="16">
                  <c:v>0.75004339414088095</c:v>
                </c:pt>
                <c:pt idx="17">
                  <c:v>0.88982435945513705</c:v>
                </c:pt>
                <c:pt idx="18">
                  <c:v>0.80333522005051805</c:v>
                </c:pt>
                <c:pt idx="19">
                  <c:v>0.93817859404357995</c:v>
                </c:pt>
                <c:pt idx="20">
                  <c:v>0.92586312831769202</c:v>
                </c:pt>
                <c:pt idx="21">
                  <c:v>0.66669227407257003</c:v>
                </c:pt>
                <c:pt idx="22">
                  <c:v>0.97534884996650195</c:v>
                </c:pt>
                <c:pt idx="23">
                  <c:v>0.88151471050177299</c:v>
                </c:pt>
                <c:pt idx="24">
                  <c:v>0.94002570624667603</c:v>
                </c:pt>
                <c:pt idx="25">
                  <c:v>0.75069233084292197</c:v>
                </c:pt>
                <c:pt idx="26">
                  <c:v>0.50034587693881905</c:v>
                </c:pt>
                <c:pt idx="27">
                  <c:v>0.94187902176442295</c:v>
                </c:pt>
                <c:pt idx="28">
                  <c:v>0.96967922754619995</c:v>
                </c:pt>
                <c:pt idx="29">
                  <c:v>0.87376465503438205</c:v>
                </c:pt>
                <c:pt idx="30">
                  <c:v>0.89766036033173102</c:v>
                </c:pt>
                <c:pt idx="31">
                  <c:v>0.62545736889986303</c:v>
                </c:pt>
                <c:pt idx="32">
                  <c:v>0.85487585601137295</c:v>
                </c:pt>
                <c:pt idx="33">
                  <c:v>0.91634000737402099</c:v>
                </c:pt>
                <c:pt idx="34">
                  <c:v>0.94081702575104098</c:v>
                </c:pt>
                <c:pt idx="35">
                  <c:v>0.75679955539635102</c:v>
                </c:pt>
                <c:pt idx="36">
                  <c:v>0.92864074844123301</c:v>
                </c:pt>
                <c:pt idx="37">
                  <c:v>0.89298618513542405</c:v>
                </c:pt>
                <c:pt idx="38">
                  <c:v>0.89189112895948597</c:v>
                </c:pt>
                <c:pt idx="39">
                  <c:v>0.83333333325194903</c:v>
                </c:pt>
                <c:pt idx="40">
                  <c:v>0.93572575845620998</c:v>
                </c:pt>
                <c:pt idx="41">
                  <c:v>0.75003781340213005</c:v>
                </c:pt>
                <c:pt idx="42">
                  <c:v>0.93333326707312003</c:v>
                </c:pt>
                <c:pt idx="43">
                  <c:v>0.80982867929092806</c:v>
                </c:pt>
                <c:pt idx="44">
                  <c:v>0.74686624701719095</c:v>
                </c:pt>
                <c:pt idx="45">
                  <c:v>0.82986517154125505</c:v>
                </c:pt>
                <c:pt idx="46">
                  <c:v>0.96736977483023401</c:v>
                </c:pt>
                <c:pt idx="47">
                  <c:v>0.74999999213719704</c:v>
                </c:pt>
                <c:pt idx="48">
                  <c:v>0.786484204661409</c:v>
                </c:pt>
                <c:pt idx="49">
                  <c:v>0.78477261118658503</c:v>
                </c:pt>
                <c:pt idx="50">
                  <c:v>0.992133354804972</c:v>
                </c:pt>
                <c:pt idx="51">
                  <c:v>0.92857134935036401</c:v>
                </c:pt>
                <c:pt idx="52">
                  <c:v>0.74888665928284803</c:v>
                </c:pt>
                <c:pt idx="53">
                  <c:v>0.96252148447836405</c:v>
                </c:pt>
                <c:pt idx="54">
                  <c:v>0.82623263967127403</c:v>
                </c:pt>
                <c:pt idx="55">
                  <c:v>0.75012146644006295</c:v>
                </c:pt>
                <c:pt idx="56">
                  <c:v>0.96769788672145196</c:v>
                </c:pt>
                <c:pt idx="57">
                  <c:v>0.87499529975798296</c:v>
                </c:pt>
                <c:pt idx="58">
                  <c:v>0.75003189099893697</c:v>
                </c:pt>
                <c:pt idx="59">
                  <c:v>0.751902582426623</c:v>
                </c:pt>
                <c:pt idx="60">
                  <c:v>0.98065460921061298</c:v>
                </c:pt>
                <c:pt idx="61">
                  <c:v>0.71428691836160596</c:v>
                </c:pt>
                <c:pt idx="62">
                  <c:v>0.92807233857899996</c:v>
                </c:pt>
                <c:pt idx="63">
                  <c:v>0.99166360364669304</c:v>
                </c:pt>
                <c:pt idx="64">
                  <c:v>0.879880356353263</c:v>
                </c:pt>
                <c:pt idx="65">
                  <c:v>0.74990399989469803</c:v>
                </c:pt>
                <c:pt idx="66">
                  <c:v>0.95926686862841304</c:v>
                </c:pt>
                <c:pt idx="67">
                  <c:v>0.99300041299958197</c:v>
                </c:pt>
                <c:pt idx="68">
                  <c:v>0.85550974889832698</c:v>
                </c:pt>
                <c:pt idx="69">
                  <c:v>0.83333129234782</c:v>
                </c:pt>
                <c:pt idx="70">
                  <c:v>0.940698115279202</c:v>
                </c:pt>
                <c:pt idx="71">
                  <c:v>0.97941451482602204</c:v>
                </c:pt>
                <c:pt idx="72">
                  <c:v>0.91898142495889601</c:v>
                </c:pt>
                <c:pt idx="73">
                  <c:v>0.96428563975596904</c:v>
                </c:pt>
                <c:pt idx="74">
                  <c:v>0.93377273054091603</c:v>
                </c:pt>
                <c:pt idx="75">
                  <c:v>0.89938358440361199</c:v>
                </c:pt>
                <c:pt idx="76">
                  <c:v>0.87646776925263903</c:v>
                </c:pt>
                <c:pt idx="77">
                  <c:v>0.76106920421706503</c:v>
                </c:pt>
                <c:pt idx="78">
                  <c:v>0.75161805951182703</c:v>
                </c:pt>
                <c:pt idx="79">
                  <c:v>0.91241913557501497</c:v>
                </c:pt>
                <c:pt idx="80">
                  <c:v>0.95650998073553795</c:v>
                </c:pt>
                <c:pt idx="81">
                  <c:v>0.88888888757895002</c:v>
                </c:pt>
                <c:pt idx="82">
                  <c:v>8.27548904934617E-2</c:v>
                </c:pt>
                <c:pt idx="83">
                  <c:v>0.58334677552188496</c:v>
                </c:pt>
                <c:pt idx="84">
                  <c:v>0.94077021526045501</c:v>
                </c:pt>
                <c:pt idx="85">
                  <c:v>0.749998405427033</c:v>
                </c:pt>
                <c:pt idx="86">
                  <c:v>0.90635286229452094</c:v>
                </c:pt>
                <c:pt idx="87">
                  <c:v>0.88888888533474797</c:v>
                </c:pt>
                <c:pt idx="88">
                  <c:v>0.70726242783374005</c:v>
                </c:pt>
                <c:pt idx="89">
                  <c:v>0.777778975329106</c:v>
                </c:pt>
                <c:pt idx="90">
                  <c:v>0.72333286507407701</c:v>
                </c:pt>
                <c:pt idx="91">
                  <c:v>0.33334716305810702</c:v>
                </c:pt>
                <c:pt idx="92">
                  <c:v>0.928579154504524</c:v>
                </c:pt>
                <c:pt idx="93">
                  <c:v>0.88486954153656705</c:v>
                </c:pt>
                <c:pt idx="94">
                  <c:v>0.75000001904074398</c:v>
                </c:pt>
                <c:pt idx="95">
                  <c:v>0.95280784015870901</c:v>
                </c:pt>
                <c:pt idx="96">
                  <c:v>0.86081527135918801</c:v>
                </c:pt>
                <c:pt idx="97">
                  <c:v>0.89807326418984601</c:v>
                </c:pt>
                <c:pt idx="98">
                  <c:v>0.499988834368013</c:v>
                </c:pt>
                <c:pt idx="99">
                  <c:v>0.88602302543163602</c:v>
                </c:pt>
                <c:pt idx="100">
                  <c:v>0.90636002574742502</c:v>
                </c:pt>
                <c:pt idx="101">
                  <c:v>0.95126821546587004</c:v>
                </c:pt>
                <c:pt idx="102">
                  <c:v>0.75000216289913402</c:v>
                </c:pt>
                <c:pt idx="103">
                  <c:v>0.73921494869959303</c:v>
                </c:pt>
                <c:pt idx="104">
                  <c:v>0.84974159270540395</c:v>
                </c:pt>
                <c:pt idx="105">
                  <c:v>0.97222079550711205</c:v>
                </c:pt>
                <c:pt idx="106">
                  <c:v>0.93039384107735101</c:v>
                </c:pt>
                <c:pt idx="107">
                  <c:v>0.90945379538798898</c:v>
                </c:pt>
                <c:pt idx="108">
                  <c:v>0.96428569332085701</c:v>
                </c:pt>
                <c:pt idx="109">
                  <c:v>0.75570620704999003</c:v>
                </c:pt>
                <c:pt idx="110">
                  <c:v>0.95190641923522101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554368"/>
        <c:axId val="74556544"/>
      </c:scatterChart>
      <c:valAx>
        <c:axId val="74554368"/>
        <c:scaling>
          <c:orientation val="minMax"/>
          <c:max val="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GB" sz="2000" b="1" i="0" u="none" strike="noStrike" baseline="0" dirty="0">
                    <a:effectLst/>
                  </a:rPr>
                  <a:t>u mean</a:t>
                </a:r>
                <a:endParaRPr lang="en-GB" sz="2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74556544"/>
        <c:crosses val="autoZero"/>
        <c:crossBetween val="midCat"/>
      </c:valAx>
      <c:valAx>
        <c:axId val="74556544"/>
        <c:scaling>
          <c:orientation val="minMax"/>
          <c:max val="1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50"/>
                </a:pPr>
                <a:r>
                  <a:rPr lang="en-GB" sz="2000" b="1" i="0" baseline="0">
                    <a:effectLst/>
                  </a:rPr>
                  <a:t>ū mean</a:t>
                </a:r>
                <a:endParaRPr lang="en-GB" sz="105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7455436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IQ for 0.05</a:t>
            </a:r>
            <a:r>
              <a:rPr lang="en-GB" baseline="0"/>
              <a:t> Bonus Condition</a:t>
            </a:r>
            <a:endParaRPr lang="en-GB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dLbls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'IQ - Subset'!$B$2:$B$11</c:f>
              <c:numCache>
                <c:formatCode>0%</c:formatCode>
                <c:ptCount val="10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  <c:pt idx="5">
                  <c:v>0.6</c:v>
                </c:pt>
                <c:pt idx="6">
                  <c:v>0.7</c:v>
                </c:pt>
                <c:pt idx="7">
                  <c:v>0.8</c:v>
                </c:pt>
                <c:pt idx="8">
                  <c:v>0.9</c:v>
                </c:pt>
                <c:pt idx="9">
                  <c:v>1</c:v>
                </c:pt>
              </c:numCache>
            </c:numRef>
          </c:xVal>
          <c:yVal>
            <c:numRef>
              <c:f>'IQ - Subset'!$E$2:$E$11</c:f>
              <c:numCache>
                <c:formatCode>General</c:formatCode>
                <c:ptCount val="10"/>
                <c:pt idx="0">
                  <c:v>85</c:v>
                </c:pt>
                <c:pt idx="1">
                  <c:v>110</c:v>
                </c:pt>
                <c:pt idx="2">
                  <c:v>110</c:v>
                </c:pt>
                <c:pt idx="3">
                  <c:v>120</c:v>
                </c:pt>
                <c:pt idx="4">
                  <c:v>125</c:v>
                </c:pt>
                <c:pt idx="5">
                  <c:v>130</c:v>
                </c:pt>
                <c:pt idx="6">
                  <c:v>140</c:v>
                </c:pt>
                <c:pt idx="7">
                  <c:v>140</c:v>
                </c:pt>
                <c:pt idx="8">
                  <c:v>145</c:v>
                </c:pt>
                <c:pt idx="9">
                  <c:v>145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625408"/>
        <c:axId val="74627328"/>
      </c:scatterChart>
      <c:valAx>
        <c:axId val="74625408"/>
        <c:scaling>
          <c:orientation val="minMax"/>
          <c:max val="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GB" sz="2000" dirty="0"/>
                  <a:t>Subset</a:t>
                </a:r>
                <a:r>
                  <a:rPr lang="en-GB" sz="2000" baseline="0" dirty="0"/>
                  <a:t> of dataset (180 answers)</a:t>
                </a:r>
                <a:endParaRPr lang="en-GB" sz="2000" dirty="0"/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4627328"/>
        <c:crosses val="autoZero"/>
        <c:crossBetween val="midCat"/>
      </c:valAx>
      <c:valAx>
        <c:axId val="746273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sz="2000" dirty="0" smtClean="0"/>
                  <a:t>Intelligence</a:t>
                </a:r>
                <a:r>
                  <a:rPr lang="en-GB" sz="2000" baseline="0" dirty="0" smtClean="0"/>
                  <a:t> </a:t>
                </a:r>
                <a:r>
                  <a:rPr lang="en-GB" sz="2000" baseline="0" dirty="0" err="1" smtClean="0"/>
                  <a:t>Quotiient</a:t>
                </a:r>
                <a:r>
                  <a:rPr lang="en-GB" sz="2000" baseline="0" dirty="0" smtClean="0"/>
                  <a:t> (IQ)</a:t>
                </a:r>
                <a:endParaRPr lang="en-GB" sz="2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7462540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image" Target="../media/image180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0CD9B0-2001-446A-A372-050681BE670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mc:AlternateContent xmlns:mc="http://schemas.openxmlformats.org/markup-compatibility/2006" xmlns:a14="http://schemas.microsoft.com/office/drawing/2010/main">
      <mc:Choice Requires="a14">
        <dgm:pt modelId="{3C3B6CEC-9ED4-4534-B3F7-BBA4D7B20875}">
          <dgm:prSet/>
          <dgm:spPr/>
          <dgm:t>
            <a:bodyPr/>
            <a:lstStyle/>
            <a:p>
              <a:pPr rtl="0"/>
              <a:r>
                <a:rPr lang="en-GB" smtClean="0"/>
                <a:t>Optimal active learning to identify best subset of size </a:t>
              </a:r>
              <a14:m>
                <m:oMath xmlns:m="http://schemas.openxmlformats.org/officeDocument/2006/math">
                  <m:r>
                    <a:rPr lang="en-GB" b="0" i="1">
                      <a:latin typeface="Cambria Math"/>
                    </a:rPr>
                    <m:t>𝑘</m:t>
                  </m:r>
                </m:oMath>
              </a14:m>
              <a:r>
                <a:rPr lang="en-GB"/>
                <a:t> of </a:t>
              </a:r>
              <a14:m>
                <m:oMath xmlns:m="http://schemas.openxmlformats.org/officeDocument/2006/math">
                  <m:r>
                    <a:rPr lang="en-GB" b="0" i="1">
                      <a:latin typeface="Cambria Math"/>
                    </a:rPr>
                    <m:t>𝑁</m:t>
                  </m:r>
                  <m:r>
                    <a:rPr lang="en-GB" b="0" i="1">
                      <a:latin typeface="Cambria Math"/>
                    </a:rPr>
                    <m:t> </m:t>
                  </m:r>
                </m:oMath>
              </a14:m>
              <a:r>
                <a:rPr lang="en-GB"/>
                <a:t>examples is intractable</a:t>
              </a:r>
            </a:p>
          </dgm:t>
        </dgm:pt>
      </mc:Choice>
      <mc:Fallback xmlns="">
        <dgm:pt modelId="{3C3B6CEC-9ED4-4534-B3F7-BBA4D7B20875}">
          <dgm:prSet/>
          <dgm:spPr/>
          <dgm:t>
            <a:bodyPr/>
            <a:lstStyle/>
            <a:p>
              <a:pPr rtl="0"/>
              <a:r>
                <a:rPr lang="en-GB" smtClean="0"/>
                <a:t>Optimal active learning to identify best subset of size </a:t>
              </a:r>
              <a:r>
                <a:rPr lang="en-GB" b="0" i="0"/>
                <a:t>𝑘</a:t>
              </a:r>
              <a:r>
                <a:rPr lang="en-GB"/>
                <a:t> of </a:t>
              </a:r>
              <a:r>
                <a:rPr lang="en-GB" b="0" i="0"/>
                <a:t>𝑁 </a:t>
              </a:r>
              <a:r>
                <a:rPr lang="en-GB"/>
                <a:t>examples is intractable</a:t>
              </a:r>
            </a:p>
          </dgm:t>
        </dgm:pt>
      </mc:Fallback>
    </mc:AlternateContent>
    <dgm:pt modelId="{39231133-CE06-49C2-BEA1-92A19B6EC7E0}" type="parTrans" cxnId="{3659375D-D102-463A-8E53-91BD57AE411C}">
      <dgm:prSet/>
      <dgm:spPr/>
      <dgm:t>
        <a:bodyPr/>
        <a:lstStyle/>
        <a:p>
          <a:endParaRPr lang="en-GB"/>
        </a:p>
      </dgm:t>
    </dgm:pt>
    <dgm:pt modelId="{85ACB3BA-3BF4-4C4D-A369-3BD6F5C7CE36}" type="sibTrans" cxnId="{3659375D-D102-463A-8E53-91BD57AE411C}">
      <dgm:prSet/>
      <dgm:spPr/>
      <dgm:t>
        <a:bodyPr/>
        <a:lstStyle/>
        <a:p>
          <a:endParaRPr lang="en-GB"/>
        </a:p>
      </dgm:t>
    </dgm:pt>
    <mc:AlternateContent xmlns:mc="http://schemas.openxmlformats.org/markup-compatibility/2006" xmlns:a14="http://schemas.microsoft.com/office/drawing/2010/main">
      <mc:Choice Requires="a14">
        <dgm:pt modelId="{C1E28F53-E4C4-4F96-8447-AA4574561AB9}">
          <dgm:prSet/>
          <dgm:spPr/>
          <dgm:t>
            <a:bodyPr/>
            <a:lstStyle/>
            <a:p>
              <a:pPr rtl="0"/>
              <a:r>
                <a:rPr lang="en-GB" dirty="0" smtClean="0"/>
                <a:t>Even greedy active learning requires </a:t>
              </a:r>
              <a14:m>
                <m:oMath xmlns:m="http://schemas.openxmlformats.org/officeDocument/2006/math">
                  <m:r>
                    <m:rPr>
                      <m:sty m:val="p"/>
                    </m:rPr>
                    <a:rPr lang="en-GB" b="0" i="0">
                      <a:latin typeface="Cambria Math"/>
                    </a:rPr>
                    <m:t>O</m:t>
                  </m:r>
                  <m:r>
                    <a:rPr lang="en-GB" b="0" i="0">
                      <a:latin typeface="Cambria Math"/>
                    </a:rPr>
                    <m:t>(</m:t>
                  </m:r>
                  <m:r>
                    <a:rPr lang="en-GB" b="0" i="1">
                      <a:latin typeface="Cambria Math"/>
                    </a:rPr>
                    <m:t>𝑁𝑘</m:t>
                  </m:r>
                  <m:r>
                    <a:rPr lang="en-GB" b="0" i="1">
                      <a:latin typeface="Cambria Math"/>
                    </a:rPr>
                    <m:t>)</m:t>
                  </m:r>
                </m:oMath>
              </a14:m>
              <a:r>
                <a:rPr lang="en-GB" dirty="0"/>
                <a:t> operations and is computationally costly</a:t>
              </a:r>
            </a:p>
          </dgm:t>
        </dgm:pt>
      </mc:Choice>
      <mc:Fallback xmlns="">
        <dgm:pt modelId="{C1E28F53-E4C4-4F96-8447-AA4574561AB9}">
          <dgm:prSet/>
          <dgm:spPr/>
          <dgm:t>
            <a:bodyPr/>
            <a:lstStyle/>
            <a:p>
              <a:pPr rtl="0"/>
              <a:r>
                <a:rPr lang="en-GB" dirty="0" smtClean="0"/>
                <a:t>Even greedy active learning requires </a:t>
              </a:r>
              <a:r>
                <a:rPr lang="en-GB" b="0" i="0"/>
                <a:t>O(𝑁𝑘)</a:t>
              </a:r>
              <a:r>
                <a:rPr lang="en-GB" dirty="0"/>
                <a:t> operations and is computationally costly</a:t>
              </a:r>
            </a:p>
          </dgm:t>
        </dgm:pt>
      </mc:Fallback>
    </mc:AlternateContent>
    <dgm:pt modelId="{3EC0191A-7420-4E21-9CE9-7B6BAE6353A9}" type="parTrans" cxnId="{0AD695F0-2755-4E1D-99B5-323FC64D487F}">
      <dgm:prSet/>
      <dgm:spPr/>
      <dgm:t>
        <a:bodyPr/>
        <a:lstStyle/>
        <a:p>
          <a:endParaRPr lang="en-GB"/>
        </a:p>
      </dgm:t>
    </dgm:pt>
    <dgm:pt modelId="{B3F54BEF-3244-42D7-84D8-9E2FB9F521F1}" type="sibTrans" cxnId="{0AD695F0-2755-4E1D-99B5-323FC64D487F}">
      <dgm:prSet/>
      <dgm:spPr/>
      <dgm:t>
        <a:bodyPr/>
        <a:lstStyle/>
        <a:p>
          <a:endParaRPr lang="en-GB"/>
        </a:p>
      </dgm:t>
    </dgm:pt>
    <dgm:pt modelId="{E297BB74-1878-43A3-B88F-7A94EDD03972}">
      <dgm:prSet/>
      <dgm:spPr/>
      <dgm:t>
        <a:bodyPr/>
        <a:lstStyle/>
        <a:p>
          <a:pPr rtl="0"/>
          <a:r>
            <a:rPr lang="en-GB" b="1" smtClean="0"/>
            <a:t>In Practice</a:t>
          </a:r>
          <a:r>
            <a:rPr lang="en-GB" smtClean="0"/>
            <a:t>: Filter on an entropy related criterion and decide for each example if it becomes part of the next batch to be sent to the labelling oracle</a:t>
          </a:r>
          <a:endParaRPr lang="en-GB"/>
        </a:p>
      </dgm:t>
    </dgm:pt>
    <dgm:pt modelId="{34D17CFA-870D-4527-800D-6AB1451FE8D8}" type="parTrans" cxnId="{2CB146E8-908B-441E-B917-74A4EF8CD5B2}">
      <dgm:prSet/>
      <dgm:spPr/>
      <dgm:t>
        <a:bodyPr/>
        <a:lstStyle/>
        <a:p>
          <a:endParaRPr lang="en-GB"/>
        </a:p>
      </dgm:t>
    </dgm:pt>
    <dgm:pt modelId="{614F4A5F-E2D1-41A7-A58B-EBBBE3C3E8A5}" type="sibTrans" cxnId="{2CB146E8-908B-441E-B917-74A4EF8CD5B2}">
      <dgm:prSet/>
      <dgm:spPr/>
      <dgm:t>
        <a:bodyPr/>
        <a:lstStyle/>
        <a:p>
          <a:endParaRPr lang="en-GB"/>
        </a:p>
      </dgm:t>
    </dgm:pt>
    <dgm:pt modelId="{34C47F28-F50C-45BA-A5FE-E0DFAB488EE9}" type="pres">
      <dgm:prSet presAssocID="{DA0CD9B0-2001-446A-A372-050681BE670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09664A0-513D-4805-A5B4-083C3EE188C9}" type="pres">
      <dgm:prSet presAssocID="{3C3B6CEC-9ED4-4534-B3F7-BBA4D7B2087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D01229-4EA9-4CB1-9918-B82A419F7C07}" type="pres">
      <dgm:prSet presAssocID="{85ACB3BA-3BF4-4C4D-A369-3BD6F5C7CE36}" presName="spacer" presStyleCnt="0"/>
      <dgm:spPr/>
    </dgm:pt>
    <dgm:pt modelId="{C7E32EFA-10BF-4FC1-9312-FD3720F5A396}" type="pres">
      <dgm:prSet presAssocID="{C1E28F53-E4C4-4F96-8447-AA4574561AB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C7B6E0B-439F-4EA2-AB5D-819845C91318}" type="pres">
      <dgm:prSet presAssocID="{B3F54BEF-3244-42D7-84D8-9E2FB9F521F1}" presName="spacer" presStyleCnt="0"/>
      <dgm:spPr/>
    </dgm:pt>
    <dgm:pt modelId="{0D367050-48B7-4E45-9C5F-813486F45A13}" type="pres">
      <dgm:prSet presAssocID="{E297BB74-1878-43A3-B88F-7A94EDD0397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4373D92-90A0-4826-9594-163A2612006F}" type="presOf" srcId="{3C3B6CEC-9ED4-4534-B3F7-BBA4D7B20875}" destId="{609664A0-513D-4805-A5B4-083C3EE188C9}" srcOrd="0" destOrd="0" presId="urn:microsoft.com/office/officeart/2005/8/layout/vList2"/>
    <dgm:cxn modelId="{3659375D-D102-463A-8E53-91BD57AE411C}" srcId="{DA0CD9B0-2001-446A-A372-050681BE6708}" destId="{3C3B6CEC-9ED4-4534-B3F7-BBA4D7B20875}" srcOrd="0" destOrd="0" parTransId="{39231133-CE06-49C2-BEA1-92A19B6EC7E0}" sibTransId="{85ACB3BA-3BF4-4C4D-A369-3BD6F5C7CE36}"/>
    <dgm:cxn modelId="{2CB146E8-908B-441E-B917-74A4EF8CD5B2}" srcId="{DA0CD9B0-2001-446A-A372-050681BE6708}" destId="{E297BB74-1878-43A3-B88F-7A94EDD03972}" srcOrd="2" destOrd="0" parTransId="{34D17CFA-870D-4527-800D-6AB1451FE8D8}" sibTransId="{614F4A5F-E2D1-41A7-A58B-EBBBE3C3E8A5}"/>
    <dgm:cxn modelId="{01A37384-37B4-4D7F-A37C-EF62F41B4D37}" type="presOf" srcId="{DA0CD9B0-2001-446A-A372-050681BE6708}" destId="{34C47F28-F50C-45BA-A5FE-E0DFAB488EE9}" srcOrd="0" destOrd="0" presId="urn:microsoft.com/office/officeart/2005/8/layout/vList2"/>
    <dgm:cxn modelId="{08EDD32B-9DF7-4580-8F8F-B286488010A5}" type="presOf" srcId="{E297BB74-1878-43A3-B88F-7A94EDD03972}" destId="{0D367050-48B7-4E45-9C5F-813486F45A13}" srcOrd="0" destOrd="0" presId="urn:microsoft.com/office/officeart/2005/8/layout/vList2"/>
    <dgm:cxn modelId="{0AD695F0-2755-4E1D-99B5-323FC64D487F}" srcId="{DA0CD9B0-2001-446A-A372-050681BE6708}" destId="{C1E28F53-E4C4-4F96-8447-AA4574561AB9}" srcOrd="1" destOrd="0" parTransId="{3EC0191A-7420-4E21-9CE9-7B6BAE6353A9}" sibTransId="{B3F54BEF-3244-42D7-84D8-9E2FB9F521F1}"/>
    <dgm:cxn modelId="{D33171FC-1DE8-41C1-803A-5F6F0D3E7468}" type="presOf" srcId="{C1E28F53-E4C4-4F96-8447-AA4574561AB9}" destId="{C7E32EFA-10BF-4FC1-9312-FD3720F5A396}" srcOrd="0" destOrd="0" presId="urn:microsoft.com/office/officeart/2005/8/layout/vList2"/>
    <dgm:cxn modelId="{8207CAF2-1473-4E2B-A8BC-35C353FF1896}" type="presParOf" srcId="{34C47F28-F50C-45BA-A5FE-E0DFAB488EE9}" destId="{609664A0-513D-4805-A5B4-083C3EE188C9}" srcOrd="0" destOrd="0" presId="urn:microsoft.com/office/officeart/2005/8/layout/vList2"/>
    <dgm:cxn modelId="{67C5660B-E105-432D-AB27-61AB6627946D}" type="presParOf" srcId="{34C47F28-F50C-45BA-A5FE-E0DFAB488EE9}" destId="{4FD01229-4EA9-4CB1-9918-B82A419F7C07}" srcOrd="1" destOrd="0" presId="urn:microsoft.com/office/officeart/2005/8/layout/vList2"/>
    <dgm:cxn modelId="{6D429228-865B-4C9B-89D9-EDF751571FE9}" type="presParOf" srcId="{34C47F28-F50C-45BA-A5FE-E0DFAB488EE9}" destId="{C7E32EFA-10BF-4FC1-9312-FD3720F5A396}" srcOrd="2" destOrd="0" presId="urn:microsoft.com/office/officeart/2005/8/layout/vList2"/>
    <dgm:cxn modelId="{6BCC1093-01DF-46DD-95BD-77B3E350582C}" type="presParOf" srcId="{34C47F28-F50C-45BA-A5FE-E0DFAB488EE9}" destId="{2C7B6E0B-439F-4EA2-AB5D-819845C91318}" srcOrd="3" destOrd="0" presId="urn:microsoft.com/office/officeart/2005/8/layout/vList2"/>
    <dgm:cxn modelId="{CED7EF9C-1B1E-4C1C-B068-F93301DAA843}" type="presParOf" srcId="{34C47F28-F50C-45BA-A5FE-E0DFAB488EE9}" destId="{0D367050-48B7-4E45-9C5F-813486F45A1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593E7F9-24CD-480F-A757-49BDCDC35875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AB200BE-2F58-495B-905F-3798DB7E7820}">
      <dgm:prSet custT="1"/>
      <dgm:spPr/>
      <dgm:t>
        <a:bodyPr/>
        <a:lstStyle/>
        <a:p>
          <a:pPr rtl="0"/>
          <a:r>
            <a:rPr lang="en-GB" sz="2000" dirty="0" smtClean="0"/>
            <a:t>Results: users represented by their u and ū (for the D2 model) </a:t>
          </a:r>
          <a:endParaRPr lang="en-GB" sz="2000" dirty="0"/>
        </a:p>
      </dgm:t>
    </dgm:pt>
    <dgm:pt modelId="{B0DAB026-31BB-4D41-980E-EE3355EE6725}" type="parTrans" cxnId="{B4196550-4893-46C0-B7A0-F91E2A52CAB3}">
      <dgm:prSet/>
      <dgm:spPr/>
      <dgm:t>
        <a:bodyPr/>
        <a:lstStyle/>
        <a:p>
          <a:endParaRPr lang="en-GB" sz="1400"/>
        </a:p>
      </dgm:t>
    </dgm:pt>
    <dgm:pt modelId="{FA2F56AF-037A-4B06-A7BE-6A3381B24DAD}" type="sibTrans" cxnId="{B4196550-4893-46C0-B7A0-F91E2A52CAB3}">
      <dgm:prSet/>
      <dgm:spPr/>
      <dgm:t>
        <a:bodyPr/>
        <a:lstStyle/>
        <a:p>
          <a:endParaRPr lang="en-GB" sz="1400"/>
        </a:p>
      </dgm:t>
    </dgm:pt>
    <dgm:pt modelId="{7B6659FF-7998-483E-AFE4-4D8191CF75E5}" type="pres">
      <dgm:prSet presAssocID="{D593E7F9-24CD-480F-A757-49BDCDC358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69E07FB-206C-42A4-90E1-15BC061C8DF9}" type="pres">
      <dgm:prSet presAssocID="{CAB200BE-2F58-495B-905F-3798DB7E7820}" presName="parentText" presStyleLbl="node1" presStyleIdx="0" presStyleCnt="1" custScaleY="36058" custLinFactY="-7173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4196550-4893-46C0-B7A0-F91E2A52CAB3}" srcId="{D593E7F9-24CD-480F-A757-49BDCDC35875}" destId="{CAB200BE-2F58-495B-905F-3798DB7E7820}" srcOrd="0" destOrd="0" parTransId="{B0DAB026-31BB-4D41-980E-EE3355EE6725}" sibTransId="{FA2F56AF-037A-4B06-A7BE-6A3381B24DAD}"/>
    <dgm:cxn modelId="{C843E06C-6E69-4841-A77F-F52D4E453EF3}" type="presOf" srcId="{CAB200BE-2F58-495B-905F-3798DB7E7820}" destId="{069E07FB-206C-42A4-90E1-15BC061C8DF9}" srcOrd="0" destOrd="0" presId="urn:microsoft.com/office/officeart/2005/8/layout/vList2"/>
    <dgm:cxn modelId="{9AE0C43D-81AA-4551-AC7D-4049DD19E277}" type="presOf" srcId="{D593E7F9-24CD-480F-A757-49BDCDC35875}" destId="{7B6659FF-7998-483E-AFE4-4D8191CF75E5}" srcOrd="0" destOrd="0" presId="urn:microsoft.com/office/officeart/2005/8/layout/vList2"/>
    <dgm:cxn modelId="{BB7AF57C-28F0-47E6-A6DD-D7D427E2CC59}" type="presParOf" srcId="{7B6659FF-7998-483E-AFE4-4D8191CF75E5}" destId="{069E07FB-206C-42A4-90E1-15BC061C8D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593E7F9-24CD-480F-A757-49BDCDC35875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AB200BE-2F58-495B-905F-3798DB7E7820}">
      <dgm:prSet custT="1"/>
      <dgm:spPr/>
      <dgm:t>
        <a:bodyPr/>
        <a:lstStyle/>
        <a:p>
          <a:pPr rtl="0"/>
          <a:r>
            <a:rPr lang="en-GB" sz="2000" dirty="0" smtClean="0"/>
            <a:t>Feature-based feedback model</a:t>
          </a:r>
          <a:endParaRPr lang="en-GB" sz="2000" dirty="0"/>
        </a:p>
      </dgm:t>
    </dgm:pt>
    <dgm:pt modelId="{B0DAB026-31BB-4D41-980E-EE3355EE6725}" type="parTrans" cxnId="{B4196550-4893-46C0-B7A0-F91E2A52CAB3}">
      <dgm:prSet/>
      <dgm:spPr/>
      <dgm:t>
        <a:bodyPr/>
        <a:lstStyle/>
        <a:p>
          <a:endParaRPr lang="en-GB" sz="1400"/>
        </a:p>
      </dgm:t>
    </dgm:pt>
    <dgm:pt modelId="{FA2F56AF-037A-4B06-A7BE-6A3381B24DAD}" type="sibTrans" cxnId="{B4196550-4893-46C0-B7A0-F91E2A52CAB3}">
      <dgm:prSet/>
      <dgm:spPr/>
      <dgm:t>
        <a:bodyPr/>
        <a:lstStyle/>
        <a:p>
          <a:endParaRPr lang="en-GB" sz="1400"/>
        </a:p>
      </dgm:t>
    </dgm:pt>
    <dgm:pt modelId="{7B6659FF-7998-483E-AFE4-4D8191CF75E5}" type="pres">
      <dgm:prSet presAssocID="{D593E7F9-24CD-480F-A757-49BDCDC358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69E07FB-206C-42A4-90E1-15BC061C8DF9}" type="pres">
      <dgm:prSet presAssocID="{CAB200BE-2F58-495B-905F-3798DB7E7820}" presName="parentText" presStyleLbl="node1" presStyleIdx="0" presStyleCnt="1" custScaleY="36058" custLinFactY="-6449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4196550-4893-46C0-B7A0-F91E2A52CAB3}" srcId="{D593E7F9-24CD-480F-A757-49BDCDC35875}" destId="{CAB200BE-2F58-495B-905F-3798DB7E7820}" srcOrd="0" destOrd="0" parTransId="{B0DAB026-31BB-4D41-980E-EE3355EE6725}" sibTransId="{FA2F56AF-037A-4B06-A7BE-6A3381B24DAD}"/>
    <dgm:cxn modelId="{B4F7B1AD-0092-472A-87EC-A38D79E2F76E}" type="presOf" srcId="{CAB200BE-2F58-495B-905F-3798DB7E7820}" destId="{069E07FB-206C-42A4-90E1-15BC061C8DF9}" srcOrd="0" destOrd="0" presId="urn:microsoft.com/office/officeart/2005/8/layout/vList2"/>
    <dgm:cxn modelId="{3F13ACB6-0337-4EAA-8F83-65A262C9DAA6}" type="presOf" srcId="{D593E7F9-24CD-480F-A757-49BDCDC35875}" destId="{7B6659FF-7998-483E-AFE4-4D8191CF75E5}" srcOrd="0" destOrd="0" presId="urn:microsoft.com/office/officeart/2005/8/layout/vList2"/>
    <dgm:cxn modelId="{CE9FABED-787D-4660-9D21-D92B7D2C523A}" type="presParOf" srcId="{7B6659FF-7998-483E-AFE4-4D8191CF75E5}" destId="{069E07FB-206C-42A4-90E1-15BC061C8D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0CD9B0-2001-446A-A372-050681BE670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3C3B6CEC-9ED4-4534-B3F7-BBA4D7B20875}">
      <dgm:prSet/>
      <dgm:spPr>
        <a:blipFill rotWithShape="1">
          <a:blip xmlns:r="http://schemas.openxmlformats.org/officeDocument/2006/relationships" r:embed="rId1"/>
          <a:stretch>
            <a:fillRect l="-295"/>
          </a:stretch>
        </a:blipFill>
      </dgm:spPr>
      <dgm:t>
        <a:bodyPr/>
        <a:lstStyle/>
        <a:p>
          <a:r>
            <a:rPr lang="en-GB">
              <a:noFill/>
            </a:rPr>
            <a:t> </a:t>
          </a:r>
        </a:p>
      </dgm:t>
    </dgm:pt>
    <dgm:pt modelId="{39231133-CE06-49C2-BEA1-92A19B6EC7E0}" type="parTrans" cxnId="{3659375D-D102-463A-8E53-91BD57AE411C}">
      <dgm:prSet/>
      <dgm:spPr/>
      <dgm:t>
        <a:bodyPr/>
        <a:lstStyle/>
        <a:p>
          <a:endParaRPr lang="en-GB"/>
        </a:p>
      </dgm:t>
    </dgm:pt>
    <dgm:pt modelId="{85ACB3BA-3BF4-4C4D-A369-3BD6F5C7CE36}" type="sibTrans" cxnId="{3659375D-D102-463A-8E53-91BD57AE411C}">
      <dgm:prSet/>
      <dgm:spPr/>
      <dgm:t>
        <a:bodyPr/>
        <a:lstStyle/>
        <a:p>
          <a:endParaRPr lang="en-GB"/>
        </a:p>
      </dgm:t>
    </dgm:pt>
    <dgm:pt modelId="{C1E28F53-E4C4-4F96-8447-AA4574561AB9}">
      <dgm:prSet/>
      <dgm:spPr>
        <a:blipFill rotWithShape="1">
          <a:blip xmlns:r="http://schemas.openxmlformats.org/officeDocument/2006/relationships" r:embed="rId2"/>
          <a:stretch>
            <a:fillRect l="-295"/>
          </a:stretch>
        </a:blipFill>
      </dgm:spPr>
      <dgm:t>
        <a:bodyPr/>
        <a:lstStyle/>
        <a:p>
          <a:r>
            <a:rPr lang="en-GB">
              <a:noFill/>
            </a:rPr>
            <a:t> </a:t>
          </a:r>
        </a:p>
      </dgm:t>
    </dgm:pt>
    <dgm:pt modelId="{3EC0191A-7420-4E21-9CE9-7B6BAE6353A9}" type="parTrans" cxnId="{0AD695F0-2755-4E1D-99B5-323FC64D487F}">
      <dgm:prSet/>
      <dgm:spPr/>
      <dgm:t>
        <a:bodyPr/>
        <a:lstStyle/>
        <a:p>
          <a:endParaRPr lang="en-GB"/>
        </a:p>
      </dgm:t>
    </dgm:pt>
    <dgm:pt modelId="{B3F54BEF-3244-42D7-84D8-9E2FB9F521F1}" type="sibTrans" cxnId="{0AD695F0-2755-4E1D-99B5-323FC64D487F}">
      <dgm:prSet/>
      <dgm:spPr/>
      <dgm:t>
        <a:bodyPr/>
        <a:lstStyle/>
        <a:p>
          <a:endParaRPr lang="en-GB"/>
        </a:p>
      </dgm:t>
    </dgm:pt>
    <dgm:pt modelId="{E297BB74-1878-43A3-B88F-7A94EDD03972}">
      <dgm:prSet/>
      <dgm:spPr/>
      <dgm:t>
        <a:bodyPr/>
        <a:lstStyle/>
        <a:p>
          <a:pPr rtl="0"/>
          <a:r>
            <a:rPr lang="en-GB" b="1" smtClean="0"/>
            <a:t>In Practice</a:t>
          </a:r>
          <a:r>
            <a:rPr lang="en-GB" smtClean="0"/>
            <a:t>: Filter on an entropy related criterion and decide for each example if it becomes part of the next batch to be sent to the labelling oracle</a:t>
          </a:r>
          <a:endParaRPr lang="en-GB"/>
        </a:p>
      </dgm:t>
    </dgm:pt>
    <dgm:pt modelId="{34D17CFA-870D-4527-800D-6AB1451FE8D8}" type="parTrans" cxnId="{2CB146E8-908B-441E-B917-74A4EF8CD5B2}">
      <dgm:prSet/>
      <dgm:spPr/>
      <dgm:t>
        <a:bodyPr/>
        <a:lstStyle/>
        <a:p>
          <a:endParaRPr lang="en-GB"/>
        </a:p>
      </dgm:t>
    </dgm:pt>
    <dgm:pt modelId="{614F4A5F-E2D1-41A7-A58B-EBBBE3C3E8A5}" type="sibTrans" cxnId="{2CB146E8-908B-441E-B917-74A4EF8CD5B2}">
      <dgm:prSet/>
      <dgm:spPr/>
      <dgm:t>
        <a:bodyPr/>
        <a:lstStyle/>
        <a:p>
          <a:endParaRPr lang="en-GB"/>
        </a:p>
      </dgm:t>
    </dgm:pt>
    <dgm:pt modelId="{34C47F28-F50C-45BA-A5FE-E0DFAB488EE9}" type="pres">
      <dgm:prSet presAssocID="{DA0CD9B0-2001-446A-A372-050681BE6708}" presName="linear" presStyleCnt="0">
        <dgm:presLayoutVars>
          <dgm:animLvl val="lvl"/>
          <dgm:resizeHandles val="exact"/>
        </dgm:presLayoutVars>
      </dgm:prSet>
      <dgm:spPr/>
    </dgm:pt>
    <dgm:pt modelId="{609664A0-513D-4805-A5B4-083C3EE188C9}" type="pres">
      <dgm:prSet presAssocID="{3C3B6CEC-9ED4-4534-B3F7-BBA4D7B2087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FD01229-4EA9-4CB1-9918-B82A419F7C07}" type="pres">
      <dgm:prSet presAssocID="{85ACB3BA-3BF4-4C4D-A369-3BD6F5C7CE36}" presName="spacer" presStyleCnt="0"/>
      <dgm:spPr/>
    </dgm:pt>
    <dgm:pt modelId="{C7E32EFA-10BF-4FC1-9312-FD3720F5A396}" type="pres">
      <dgm:prSet presAssocID="{C1E28F53-E4C4-4F96-8447-AA4574561AB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C7B6E0B-439F-4EA2-AB5D-819845C91318}" type="pres">
      <dgm:prSet presAssocID="{B3F54BEF-3244-42D7-84D8-9E2FB9F521F1}" presName="spacer" presStyleCnt="0"/>
      <dgm:spPr/>
    </dgm:pt>
    <dgm:pt modelId="{0D367050-48B7-4E45-9C5F-813486F45A13}" type="pres">
      <dgm:prSet presAssocID="{E297BB74-1878-43A3-B88F-7A94EDD0397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4373D92-90A0-4826-9594-163A2612006F}" type="presOf" srcId="{3C3B6CEC-9ED4-4534-B3F7-BBA4D7B20875}" destId="{609664A0-513D-4805-A5B4-083C3EE188C9}" srcOrd="0" destOrd="0" presId="urn:microsoft.com/office/officeart/2005/8/layout/vList2"/>
    <dgm:cxn modelId="{3659375D-D102-463A-8E53-91BD57AE411C}" srcId="{DA0CD9B0-2001-446A-A372-050681BE6708}" destId="{3C3B6CEC-9ED4-4534-B3F7-BBA4D7B20875}" srcOrd="0" destOrd="0" parTransId="{39231133-CE06-49C2-BEA1-92A19B6EC7E0}" sibTransId="{85ACB3BA-3BF4-4C4D-A369-3BD6F5C7CE36}"/>
    <dgm:cxn modelId="{2CB146E8-908B-441E-B917-74A4EF8CD5B2}" srcId="{DA0CD9B0-2001-446A-A372-050681BE6708}" destId="{E297BB74-1878-43A3-B88F-7A94EDD03972}" srcOrd="2" destOrd="0" parTransId="{34D17CFA-870D-4527-800D-6AB1451FE8D8}" sibTransId="{614F4A5F-E2D1-41A7-A58B-EBBBE3C3E8A5}"/>
    <dgm:cxn modelId="{08EDD32B-9DF7-4580-8F8F-B286488010A5}" type="presOf" srcId="{E297BB74-1878-43A3-B88F-7A94EDD03972}" destId="{0D367050-48B7-4E45-9C5F-813486F45A13}" srcOrd="0" destOrd="0" presId="urn:microsoft.com/office/officeart/2005/8/layout/vList2"/>
    <dgm:cxn modelId="{01A37384-37B4-4D7F-A37C-EF62F41B4D37}" type="presOf" srcId="{DA0CD9B0-2001-446A-A372-050681BE6708}" destId="{34C47F28-F50C-45BA-A5FE-E0DFAB488EE9}" srcOrd="0" destOrd="0" presId="urn:microsoft.com/office/officeart/2005/8/layout/vList2"/>
    <dgm:cxn modelId="{0AD695F0-2755-4E1D-99B5-323FC64D487F}" srcId="{DA0CD9B0-2001-446A-A372-050681BE6708}" destId="{C1E28F53-E4C4-4F96-8447-AA4574561AB9}" srcOrd="1" destOrd="0" parTransId="{3EC0191A-7420-4E21-9CE9-7B6BAE6353A9}" sibTransId="{B3F54BEF-3244-42D7-84D8-9E2FB9F521F1}"/>
    <dgm:cxn modelId="{D33171FC-1DE8-41C1-803A-5F6F0D3E7468}" type="presOf" srcId="{C1E28F53-E4C4-4F96-8447-AA4574561AB9}" destId="{C7E32EFA-10BF-4FC1-9312-FD3720F5A396}" srcOrd="0" destOrd="0" presId="urn:microsoft.com/office/officeart/2005/8/layout/vList2"/>
    <dgm:cxn modelId="{8207CAF2-1473-4E2B-A8BC-35C353FF1896}" type="presParOf" srcId="{34C47F28-F50C-45BA-A5FE-E0DFAB488EE9}" destId="{609664A0-513D-4805-A5B4-083C3EE188C9}" srcOrd="0" destOrd="0" presId="urn:microsoft.com/office/officeart/2005/8/layout/vList2"/>
    <dgm:cxn modelId="{67C5660B-E105-432D-AB27-61AB6627946D}" type="presParOf" srcId="{34C47F28-F50C-45BA-A5FE-E0DFAB488EE9}" destId="{4FD01229-4EA9-4CB1-9918-B82A419F7C07}" srcOrd="1" destOrd="0" presId="urn:microsoft.com/office/officeart/2005/8/layout/vList2"/>
    <dgm:cxn modelId="{6D429228-865B-4C9B-89D9-EDF751571FE9}" type="presParOf" srcId="{34C47F28-F50C-45BA-A5FE-E0DFAB488EE9}" destId="{C7E32EFA-10BF-4FC1-9312-FD3720F5A396}" srcOrd="2" destOrd="0" presId="urn:microsoft.com/office/officeart/2005/8/layout/vList2"/>
    <dgm:cxn modelId="{6BCC1093-01DF-46DD-95BD-77B3E350582C}" type="presParOf" srcId="{34C47F28-F50C-45BA-A5FE-E0DFAB488EE9}" destId="{2C7B6E0B-439F-4EA2-AB5D-819845C91318}" srcOrd="3" destOrd="0" presId="urn:microsoft.com/office/officeart/2005/8/layout/vList2"/>
    <dgm:cxn modelId="{CED7EF9C-1B1E-4C1C-B068-F93301DAA843}" type="presParOf" srcId="{34C47F28-F50C-45BA-A5FE-E0DFAB488EE9}" destId="{0D367050-48B7-4E45-9C5F-813486F45A1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93E7F9-24CD-480F-A757-49BDCDC35875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AB200BE-2F58-495B-905F-3798DB7E7820}">
      <dgm:prSet custT="1"/>
      <dgm:spPr/>
      <dgm:t>
        <a:bodyPr/>
        <a:lstStyle/>
        <a:p>
          <a:pPr rtl="0"/>
          <a:r>
            <a:rPr lang="en-GB" sz="2000" dirty="0" smtClean="0"/>
            <a:t>Modelling User Behaviour</a:t>
          </a:r>
          <a:endParaRPr lang="en-GB" sz="2000" dirty="0"/>
        </a:p>
      </dgm:t>
    </dgm:pt>
    <dgm:pt modelId="{B0DAB026-31BB-4D41-980E-EE3355EE6725}" type="parTrans" cxnId="{B4196550-4893-46C0-B7A0-F91E2A52CAB3}">
      <dgm:prSet/>
      <dgm:spPr/>
      <dgm:t>
        <a:bodyPr/>
        <a:lstStyle/>
        <a:p>
          <a:endParaRPr lang="en-GB" sz="1400"/>
        </a:p>
      </dgm:t>
    </dgm:pt>
    <dgm:pt modelId="{FA2F56AF-037A-4B06-A7BE-6A3381B24DAD}" type="sibTrans" cxnId="{B4196550-4893-46C0-B7A0-F91E2A52CAB3}">
      <dgm:prSet/>
      <dgm:spPr/>
      <dgm:t>
        <a:bodyPr/>
        <a:lstStyle/>
        <a:p>
          <a:endParaRPr lang="en-GB" sz="1400"/>
        </a:p>
      </dgm:t>
    </dgm:pt>
    <dgm:pt modelId="{7B6659FF-7998-483E-AFE4-4D8191CF75E5}" type="pres">
      <dgm:prSet presAssocID="{D593E7F9-24CD-480F-A757-49BDCDC358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69E07FB-206C-42A4-90E1-15BC061C8DF9}" type="pres">
      <dgm:prSet presAssocID="{CAB200BE-2F58-495B-905F-3798DB7E7820}" presName="parentText" presStyleLbl="node1" presStyleIdx="0" presStyleCnt="1" custScaleY="36058" custLinFactY="-5043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4196550-4893-46C0-B7A0-F91E2A52CAB3}" srcId="{D593E7F9-24CD-480F-A757-49BDCDC35875}" destId="{CAB200BE-2F58-495B-905F-3798DB7E7820}" srcOrd="0" destOrd="0" parTransId="{B0DAB026-31BB-4D41-980E-EE3355EE6725}" sibTransId="{FA2F56AF-037A-4B06-A7BE-6A3381B24DAD}"/>
    <dgm:cxn modelId="{21F81CD1-5A55-4D8E-A244-298F25DE5D62}" type="presOf" srcId="{D593E7F9-24CD-480F-A757-49BDCDC35875}" destId="{7B6659FF-7998-483E-AFE4-4D8191CF75E5}" srcOrd="0" destOrd="0" presId="urn:microsoft.com/office/officeart/2005/8/layout/vList2"/>
    <dgm:cxn modelId="{0A1AFF8D-5763-4353-AD6C-D8D0AF16E6E7}" type="presOf" srcId="{CAB200BE-2F58-495B-905F-3798DB7E7820}" destId="{069E07FB-206C-42A4-90E1-15BC061C8DF9}" srcOrd="0" destOrd="0" presId="urn:microsoft.com/office/officeart/2005/8/layout/vList2"/>
    <dgm:cxn modelId="{473F72E0-7D25-42F8-AFA0-7038EF7A87A5}" type="presParOf" srcId="{7B6659FF-7998-483E-AFE4-4D8191CF75E5}" destId="{069E07FB-206C-42A4-90E1-15BC061C8D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593E7F9-24CD-480F-A757-49BDCDC35875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AB200BE-2F58-495B-905F-3798DB7E7820}">
      <dgm:prSet custT="1"/>
      <dgm:spPr/>
      <dgm:t>
        <a:bodyPr/>
        <a:lstStyle/>
        <a:p>
          <a:pPr rtl="0"/>
          <a:r>
            <a:rPr lang="en-GB" sz="2000" dirty="0" smtClean="0"/>
            <a:t>Modelling Derived Facts</a:t>
          </a:r>
          <a:endParaRPr lang="en-GB" sz="2000" dirty="0"/>
        </a:p>
      </dgm:t>
    </dgm:pt>
    <dgm:pt modelId="{B0DAB026-31BB-4D41-980E-EE3355EE6725}" type="parTrans" cxnId="{B4196550-4893-46C0-B7A0-F91E2A52CAB3}">
      <dgm:prSet/>
      <dgm:spPr/>
      <dgm:t>
        <a:bodyPr/>
        <a:lstStyle/>
        <a:p>
          <a:endParaRPr lang="en-GB" sz="1400"/>
        </a:p>
      </dgm:t>
    </dgm:pt>
    <dgm:pt modelId="{FA2F56AF-037A-4B06-A7BE-6A3381B24DAD}" type="sibTrans" cxnId="{B4196550-4893-46C0-B7A0-F91E2A52CAB3}">
      <dgm:prSet/>
      <dgm:spPr/>
      <dgm:t>
        <a:bodyPr/>
        <a:lstStyle/>
        <a:p>
          <a:endParaRPr lang="en-GB" sz="1400"/>
        </a:p>
      </dgm:t>
    </dgm:pt>
    <dgm:pt modelId="{7B6659FF-7998-483E-AFE4-4D8191CF75E5}" type="pres">
      <dgm:prSet presAssocID="{D593E7F9-24CD-480F-A757-49BDCDC358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69E07FB-206C-42A4-90E1-15BC061C8DF9}" type="pres">
      <dgm:prSet presAssocID="{CAB200BE-2F58-495B-905F-3798DB7E7820}" presName="parentText" presStyleLbl="node1" presStyleIdx="0" presStyleCnt="1" custScaleY="36058" custLinFactY="-5043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4196550-4893-46C0-B7A0-F91E2A52CAB3}" srcId="{D593E7F9-24CD-480F-A757-49BDCDC35875}" destId="{CAB200BE-2F58-495B-905F-3798DB7E7820}" srcOrd="0" destOrd="0" parTransId="{B0DAB026-31BB-4D41-980E-EE3355EE6725}" sibTransId="{FA2F56AF-037A-4B06-A7BE-6A3381B24DAD}"/>
    <dgm:cxn modelId="{81F95077-471C-41C0-BC47-D86374C5FAE9}" type="presOf" srcId="{D593E7F9-24CD-480F-A757-49BDCDC35875}" destId="{7B6659FF-7998-483E-AFE4-4D8191CF75E5}" srcOrd="0" destOrd="0" presId="urn:microsoft.com/office/officeart/2005/8/layout/vList2"/>
    <dgm:cxn modelId="{79DC09EF-0628-4B5B-AE43-ACF9F076EC52}" type="presOf" srcId="{CAB200BE-2F58-495B-905F-3798DB7E7820}" destId="{069E07FB-206C-42A4-90E1-15BC061C8DF9}" srcOrd="0" destOrd="0" presId="urn:microsoft.com/office/officeart/2005/8/layout/vList2"/>
    <dgm:cxn modelId="{31E15BE3-E2D2-4154-8BD0-D7BAB48F92FA}" type="presParOf" srcId="{7B6659FF-7998-483E-AFE4-4D8191CF75E5}" destId="{069E07FB-206C-42A4-90E1-15BC061C8D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593E7F9-24CD-480F-A757-49BDCDC35875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AB200BE-2F58-495B-905F-3798DB7E7820}">
      <dgm:prSet custT="1"/>
      <dgm:spPr/>
      <dgm:t>
        <a:bodyPr/>
        <a:lstStyle/>
        <a:p>
          <a:pPr rtl="0"/>
          <a:r>
            <a:rPr lang="en-GB" sz="2000" dirty="0" smtClean="0"/>
            <a:t>Four Different Models</a:t>
          </a:r>
          <a:endParaRPr lang="en-GB" sz="2000" dirty="0"/>
        </a:p>
      </dgm:t>
    </dgm:pt>
    <dgm:pt modelId="{B0DAB026-31BB-4D41-980E-EE3355EE6725}" type="parTrans" cxnId="{B4196550-4893-46C0-B7A0-F91E2A52CAB3}">
      <dgm:prSet/>
      <dgm:spPr/>
      <dgm:t>
        <a:bodyPr/>
        <a:lstStyle/>
        <a:p>
          <a:endParaRPr lang="en-GB" sz="1400"/>
        </a:p>
      </dgm:t>
    </dgm:pt>
    <dgm:pt modelId="{FA2F56AF-037A-4B06-A7BE-6A3381B24DAD}" type="sibTrans" cxnId="{B4196550-4893-46C0-B7A0-F91E2A52CAB3}">
      <dgm:prSet/>
      <dgm:spPr/>
      <dgm:t>
        <a:bodyPr/>
        <a:lstStyle/>
        <a:p>
          <a:endParaRPr lang="en-GB" sz="1400"/>
        </a:p>
      </dgm:t>
    </dgm:pt>
    <dgm:pt modelId="{7B6659FF-7998-483E-AFE4-4D8191CF75E5}" type="pres">
      <dgm:prSet presAssocID="{D593E7F9-24CD-480F-A757-49BDCDC358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69E07FB-206C-42A4-90E1-15BC061C8DF9}" type="pres">
      <dgm:prSet presAssocID="{CAB200BE-2F58-495B-905F-3798DB7E7820}" presName="parentText" presStyleLbl="node1" presStyleIdx="0" presStyleCnt="1" custScaleY="36058" custLinFactY="-5043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4196550-4893-46C0-B7A0-F91E2A52CAB3}" srcId="{D593E7F9-24CD-480F-A757-49BDCDC35875}" destId="{CAB200BE-2F58-495B-905F-3798DB7E7820}" srcOrd="0" destOrd="0" parTransId="{B0DAB026-31BB-4D41-980E-EE3355EE6725}" sibTransId="{FA2F56AF-037A-4B06-A7BE-6A3381B24DAD}"/>
    <dgm:cxn modelId="{08050D80-E15A-40AB-B695-4694C6D71549}" type="presOf" srcId="{D593E7F9-24CD-480F-A757-49BDCDC35875}" destId="{7B6659FF-7998-483E-AFE4-4D8191CF75E5}" srcOrd="0" destOrd="0" presId="urn:microsoft.com/office/officeart/2005/8/layout/vList2"/>
    <dgm:cxn modelId="{42706E01-9DA8-4064-8198-15A3CF949D9B}" type="presOf" srcId="{CAB200BE-2F58-495B-905F-3798DB7E7820}" destId="{069E07FB-206C-42A4-90E1-15BC061C8DF9}" srcOrd="0" destOrd="0" presId="urn:microsoft.com/office/officeart/2005/8/layout/vList2"/>
    <dgm:cxn modelId="{AD66AC74-006A-4A0B-A39E-EAFC15D26EB4}" type="presParOf" srcId="{7B6659FF-7998-483E-AFE4-4D8191CF75E5}" destId="{069E07FB-206C-42A4-90E1-15BC061C8D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828816-16BA-4864-B20C-EFBBA95B04C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C09B5F93-7C4B-43F9-A3BD-52253581B8BE}">
      <dgm:prSet/>
      <dgm:spPr/>
      <dgm:t>
        <a:bodyPr/>
        <a:lstStyle/>
        <a:p>
          <a:pPr rtl="0"/>
          <a:r>
            <a:rPr lang="en-GB" smtClean="0"/>
            <a:t>The inference problem consists of inferring the marginal probability distributions over:</a:t>
          </a:r>
          <a:endParaRPr lang="en-GB"/>
        </a:p>
      </dgm:t>
    </dgm:pt>
    <dgm:pt modelId="{E0FA98B9-E0E1-4336-B0F9-B169A9A91F83}" type="parTrans" cxnId="{B4E4AE95-0E87-401F-BEFD-ABA42D934802}">
      <dgm:prSet/>
      <dgm:spPr/>
      <dgm:t>
        <a:bodyPr/>
        <a:lstStyle/>
        <a:p>
          <a:endParaRPr lang="en-GB"/>
        </a:p>
      </dgm:t>
    </dgm:pt>
    <dgm:pt modelId="{4B3B877C-36EE-4942-94A8-359F52F9C894}" type="sibTrans" cxnId="{B4E4AE95-0E87-401F-BEFD-ABA42D934802}">
      <dgm:prSet/>
      <dgm:spPr/>
      <dgm:t>
        <a:bodyPr/>
        <a:lstStyle/>
        <a:p>
          <a:endParaRPr lang="en-GB"/>
        </a:p>
      </dgm:t>
    </dgm:pt>
    <mc:AlternateContent xmlns:mc="http://schemas.openxmlformats.org/markup-compatibility/2006" xmlns:a14="http://schemas.microsoft.com/office/drawing/2010/main">
      <mc:Choice Requires="a14">
        <dgm:pt modelId="{590701F7-42E4-4712-AC79-F86529943FBC}">
          <dgm:prSet/>
          <dgm:spPr/>
          <dgm:t>
            <a:bodyPr/>
            <a:lstStyle/>
            <a:p>
              <a:pPr rtl="0"/>
              <a:r>
                <a:rPr lang="en-GB" smtClean="0"/>
                <a:t>Truth values </a:t>
              </a:r>
              <a14:m>
                <m:oMath xmlns:m="http://schemas.openxmlformats.org/officeDocument/2006/math">
                  <m:sSub>
                    <m:sSubPr>
                      <m:ctrlPr>
                        <a:rPr lang="en-GB" b="0" i="1">
                          <a:latin typeface="Cambria Math"/>
                        </a:rPr>
                      </m:ctrlPr>
                    </m:sSubPr>
                    <m:e>
                      <m:r>
                        <a:rPr lang="en-GB" b="0" i="1">
                          <a:latin typeface="Cambria Math"/>
                        </a:rPr>
                        <m:t>𝑡</m:t>
                      </m:r>
                    </m:e>
                    <m:sub>
                      <m:r>
                        <a:rPr lang="en-GB" b="0" i="1">
                          <a:latin typeface="Cambria Math"/>
                        </a:rPr>
                        <m:t>𝑖</m:t>
                      </m:r>
                    </m:sub>
                  </m:sSub>
                </m:oMath>
              </a14:m>
              <a:endParaRPr lang="en-GB"/>
            </a:p>
          </dgm:t>
        </dgm:pt>
      </mc:Choice>
      <mc:Fallback xmlns="">
        <dgm:pt modelId="{590701F7-42E4-4712-AC79-F86529943FBC}">
          <dgm:prSet/>
          <dgm:spPr/>
          <dgm:t>
            <a:bodyPr/>
            <a:lstStyle/>
            <a:p>
              <a:pPr rtl="0"/>
              <a:r>
                <a:rPr lang="en-GB" smtClean="0"/>
                <a:t>Truth values </a:t>
              </a:r>
              <a:r>
                <a:rPr lang="en-GB" b="0" i="0"/>
                <a:t>𝑡_𝑖</a:t>
              </a:r>
              <a:endParaRPr lang="en-GB"/>
            </a:p>
          </dgm:t>
        </dgm:pt>
      </mc:Fallback>
    </mc:AlternateContent>
    <dgm:pt modelId="{79D8E38C-47DF-4325-B3E9-601A743CF2FC}" type="parTrans" cxnId="{575EC8DA-709B-4C7B-99B8-D12439822272}">
      <dgm:prSet/>
      <dgm:spPr/>
      <dgm:t>
        <a:bodyPr/>
        <a:lstStyle/>
        <a:p>
          <a:endParaRPr lang="en-GB"/>
        </a:p>
      </dgm:t>
    </dgm:pt>
    <dgm:pt modelId="{59E534FF-D1E3-44F9-A577-7E6EF84E4F1B}" type="sibTrans" cxnId="{575EC8DA-709B-4C7B-99B8-D12439822272}">
      <dgm:prSet/>
      <dgm:spPr/>
      <dgm:t>
        <a:bodyPr/>
        <a:lstStyle/>
        <a:p>
          <a:endParaRPr lang="en-GB"/>
        </a:p>
      </dgm:t>
    </dgm:pt>
    <mc:AlternateContent xmlns:mc="http://schemas.openxmlformats.org/markup-compatibility/2006" xmlns:a14="http://schemas.microsoft.com/office/drawing/2010/main">
      <mc:Choice Requires="a14">
        <dgm:pt modelId="{7BDACC86-7F36-4A68-9D1D-577A1F3CC9A0}">
          <dgm:prSet/>
          <dgm:spPr/>
          <dgm:t>
            <a:bodyPr/>
            <a:lstStyle/>
            <a:p>
              <a:pPr rtl="0"/>
              <a:r>
                <a:rPr lang="en-GB" smtClean="0"/>
                <a:t>User reliabilities </a:t>
              </a:r>
              <a14:m>
                <m:oMath xmlns:m="http://schemas.openxmlformats.org/officeDocument/2006/math">
                  <m:sSub>
                    <m:sSubPr>
                      <m:ctrlPr>
                        <a:rPr lang="en-GB" b="0" i="1">
                          <a:latin typeface="Cambria Math"/>
                        </a:rPr>
                      </m:ctrlPr>
                    </m:sSubPr>
                    <m:e>
                      <m:r>
                        <a:rPr lang="en-GB" b="0" i="1">
                          <a:latin typeface="Cambria Math"/>
                        </a:rPr>
                        <m:t>𝑢</m:t>
                      </m:r>
                    </m:e>
                    <m:sub>
                      <m:r>
                        <a:rPr lang="en-GB" b="0" i="1">
                          <a:latin typeface="Cambria Math"/>
                        </a:rPr>
                        <m:t>𝑘</m:t>
                      </m:r>
                    </m:sub>
                  </m:sSub>
                </m:oMath>
              </a14:m>
              <a:endParaRPr lang="en-GB"/>
            </a:p>
          </dgm:t>
        </dgm:pt>
      </mc:Choice>
      <mc:Fallback xmlns="">
        <dgm:pt modelId="{7BDACC86-7F36-4A68-9D1D-577A1F3CC9A0}">
          <dgm:prSet/>
          <dgm:spPr/>
          <dgm:t>
            <a:bodyPr/>
            <a:lstStyle/>
            <a:p>
              <a:pPr rtl="0"/>
              <a:r>
                <a:rPr lang="en-GB" smtClean="0"/>
                <a:t>User reliabilities </a:t>
              </a:r>
              <a:r>
                <a:rPr lang="en-GB" b="0" i="0"/>
                <a:t>𝑢_𝑘</a:t>
              </a:r>
              <a:endParaRPr lang="en-GB"/>
            </a:p>
          </dgm:t>
        </dgm:pt>
      </mc:Fallback>
    </mc:AlternateContent>
    <dgm:pt modelId="{3571B9BF-D643-4D2F-9FFD-20858A8F7A33}" type="parTrans" cxnId="{C1F52947-0B68-4F17-8F7F-50E42BCBA8DD}">
      <dgm:prSet/>
      <dgm:spPr/>
      <dgm:t>
        <a:bodyPr/>
        <a:lstStyle/>
        <a:p>
          <a:endParaRPr lang="en-GB"/>
        </a:p>
      </dgm:t>
    </dgm:pt>
    <dgm:pt modelId="{FAF8C042-2520-4B67-8D51-E5EF3D5E1DF7}" type="sibTrans" cxnId="{C1F52947-0B68-4F17-8F7F-50E42BCBA8DD}">
      <dgm:prSet/>
      <dgm:spPr/>
      <dgm:t>
        <a:bodyPr/>
        <a:lstStyle/>
        <a:p>
          <a:endParaRPr lang="en-GB"/>
        </a:p>
      </dgm:t>
    </dgm:pt>
    <dgm:pt modelId="{351F95E3-ADCA-4A94-96FB-B4A40AFF7667}">
      <dgm:prSet/>
      <dgm:spPr/>
      <dgm:t>
        <a:bodyPr/>
        <a:lstStyle/>
        <a:p>
          <a:pPr rtl="0"/>
          <a:r>
            <a:rPr lang="en-GB" smtClean="0"/>
            <a:t>We use approximate message passing (loopy belief propagation</a:t>
          </a:r>
          <a:endParaRPr lang="en-GB"/>
        </a:p>
      </dgm:t>
    </dgm:pt>
    <dgm:pt modelId="{44FC272D-3670-4C2E-B553-EC0E6E70E4FA}" type="parTrans" cxnId="{6E682593-D4A0-402E-8232-D4E59B071AEE}">
      <dgm:prSet/>
      <dgm:spPr/>
      <dgm:t>
        <a:bodyPr/>
        <a:lstStyle/>
        <a:p>
          <a:endParaRPr lang="en-GB"/>
        </a:p>
      </dgm:t>
    </dgm:pt>
    <dgm:pt modelId="{BCEABB82-3403-4609-8048-5056C289D767}" type="sibTrans" cxnId="{6E682593-D4A0-402E-8232-D4E59B071AEE}">
      <dgm:prSet/>
      <dgm:spPr/>
      <dgm:t>
        <a:bodyPr/>
        <a:lstStyle/>
        <a:p>
          <a:endParaRPr lang="en-GB"/>
        </a:p>
      </dgm:t>
    </dgm:pt>
    <dgm:pt modelId="{477F45E8-68AE-4F7F-8CC9-74A3C1EB67CE}">
      <dgm:prSet/>
      <dgm:spPr/>
      <dgm:t>
        <a:bodyPr/>
        <a:lstStyle/>
        <a:p>
          <a:pPr rtl="0"/>
          <a:r>
            <a:rPr lang="en-GB" smtClean="0"/>
            <a:t>User feedback </a:t>
          </a:r>
          <a:r>
            <a:rPr lang="en-GB" smtClean="0">
              <a:sym typeface="Wingdings"/>
            </a:rPr>
            <a:t></a:t>
          </a:r>
          <a:r>
            <a:rPr lang="en-GB" smtClean="0"/>
            <a:t> Very efficient inference</a:t>
          </a:r>
          <a:endParaRPr lang="en-GB"/>
        </a:p>
      </dgm:t>
    </dgm:pt>
    <dgm:pt modelId="{C4C21090-0CE3-403A-A9B4-BA11E38969B4}" type="parTrans" cxnId="{CE3F992A-C788-4B35-B890-F98E6394D2C6}">
      <dgm:prSet/>
      <dgm:spPr/>
      <dgm:t>
        <a:bodyPr/>
        <a:lstStyle/>
        <a:p>
          <a:endParaRPr lang="en-GB"/>
        </a:p>
      </dgm:t>
    </dgm:pt>
    <dgm:pt modelId="{4257BAFC-25D2-42A8-8AE6-0670A50440E9}" type="sibTrans" cxnId="{CE3F992A-C788-4B35-B890-F98E6394D2C6}">
      <dgm:prSet/>
      <dgm:spPr/>
      <dgm:t>
        <a:bodyPr/>
        <a:lstStyle/>
        <a:p>
          <a:endParaRPr lang="en-GB"/>
        </a:p>
      </dgm:t>
    </dgm:pt>
    <dgm:pt modelId="{4C3EEE3E-951B-43E1-8F1D-5C3E6083FBF4}">
      <dgm:prSet/>
      <dgm:spPr/>
      <dgm:t>
        <a:bodyPr/>
        <a:lstStyle/>
        <a:p>
          <a:pPr rtl="0"/>
          <a:r>
            <a:rPr lang="en-GB" smtClean="0"/>
            <a:t>Logical dependencies </a:t>
          </a:r>
          <a:r>
            <a:rPr lang="en-GB" smtClean="0">
              <a:sym typeface="Wingdings"/>
            </a:rPr>
            <a:t></a:t>
          </a:r>
          <a:r>
            <a:rPr lang="en-GB" smtClean="0"/>
            <a:t> much less efficient</a:t>
          </a:r>
          <a:endParaRPr lang="en-GB"/>
        </a:p>
      </dgm:t>
    </dgm:pt>
    <dgm:pt modelId="{81A180A9-A765-4CA9-8CF9-AF832153B0C1}" type="parTrans" cxnId="{13AADDB7-6435-4606-9F4F-5A74E9F712E9}">
      <dgm:prSet/>
      <dgm:spPr/>
      <dgm:t>
        <a:bodyPr/>
        <a:lstStyle/>
        <a:p>
          <a:endParaRPr lang="en-GB"/>
        </a:p>
      </dgm:t>
    </dgm:pt>
    <dgm:pt modelId="{BE7A010E-AC39-4D36-9792-8C666AA93736}" type="sibTrans" cxnId="{13AADDB7-6435-4606-9F4F-5A74E9F712E9}">
      <dgm:prSet/>
      <dgm:spPr/>
      <dgm:t>
        <a:bodyPr/>
        <a:lstStyle/>
        <a:p>
          <a:endParaRPr lang="en-GB"/>
        </a:p>
      </dgm:t>
    </dgm:pt>
    <dgm:pt modelId="{AFF2CB9D-134D-43B5-8745-571004AAE999}" type="pres">
      <dgm:prSet presAssocID="{D0828816-16BA-4864-B20C-EFBBA95B04C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D2B4651-E8B5-49A8-A551-CB6678F70358}" type="pres">
      <dgm:prSet presAssocID="{C09B5F93-7C4B-43F9-A3BD-52253581B8BE}" presName="linNode" presStyleCnt="0"/>
      <dgm:spPr/>
    </dgm:pt>
    <dgm:pt modelId="{81AB125B-F02E-4C8B-AFDE-138F5E199F25}" type="pres">
      <dgm:prSet presAssocID="{C09B5F93-7C4B-43F9-A3BD-52253581B8BE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907AF49-B5D3-45BC-A7A8-5371565F0F6D}" type="pres">
      <dgm:prSet presAssocID="{C09B5F93-7C4B-43F9-A3BD-52253581B8BE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C9BF6BA-0ECD-47F9-8EA6-C4B173C9F337}" type="pres">
      <dgm:prSet presAssocID="{4B3B877C-36EE-4942-94A8-359F52F9C894}" presName="sp" presStyleCnt="0"/>
      <dgm:spPr/>
    </dgm:pt>
    <dgm:pt modelId="{52641C6E-1CB1-40F5-A7D6-7AF9EB1B0CE1}" type="pres">
      <dgm:prSet presAssocID="{351F95E3-ADCA-4A94-96FB-B4A40AFF7667}" presName="linNode" presStyleCnt="0"/>
      <dgm:spPr/>
    </dgm:pt>
    <dgm:pt modelId="{19E2E0EB-EE59-4AEC-99BA-4AAC469B6B43}" type="pres">
      <dgm:prSet presAssocID="{351F95E3-ADCA-4A94-96FB-B4A40AFF766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D5E97B-AE31-4ABA-9117-6A741BCC572E}" type="pres">
      <dgm:prSet presAssocID="{351F95E3-ADCA-4A94-96FB-B4A40AFF766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4E4AE95-0E87-401F-BEFD-ABA42D934802}" srcId="{D0828816-16BA-4864-B20C-EFBBA95B04CA}" destId="{C09B5F93-7C4B-43F9-A3BD-52253581B8BE}" srcOrd="0" destOrd="0" parTransId="{E0FA98B9-E0E1-4336-B0F9-B169A9A91F83}" sibTransId="{4B3B877C-36EE-4942-94A8-359F52F9C894}"/>
    <dgm:cxn modelId="{CDC4606E-18D9-4FEF-992C-1B27A60A5804}" type="presOf" srcId="{D0828816-16BA-4864-B20C-EFBBA95B04CA}" destId="{AFF2CB9D-134D-43B5-8745-571004AAE999}" srcOrd="0" destOrd="0" presId="urn:microsoft.com/office/officeart/2005/8/layout/vList5"/>
    <dgm:cxn modelId="{13AADDB7-6435-4606-9F4F-5A74E9F712E9}" srcId="{351F95E3-ADCA-4A94-96FB-B4A40AFF7667}" destId="{4C3EEE3E-951B-43E1-8F1D-5C3E6083FBF4}" srcOrd="1" destOrd="0" parTransId="{81A180A9-A765-4CA9-8CF9-AF832153B0C1}" sibTransId="{BE7A010E-AC39-4D36-9792-8C666AA93736}"/>
    <dgm:cxn modelId="{86C9DBCA-6E98-4041-80BB-0EFC6DC9A55B}" type="presOf" srcId="{7BDACC86-7F36-4A68-9D1D-577A1F3CC9A0}" destId="{A907AF49-B5D3-45BC-A7A8-5371565F0F6D}" srcOrd="0" destOrd="1" presId="urn:microsoft.com/office/officeart/2005/8/layout/vList5"/>
    <dgm:cxn modelId="{575EC8DA-709B-4C7B-99B8-D12439822272}" srcId="{C09B5F93-7C4B-43F9-A3BD-52253581B8BE}" destId="{590701F7-42E4-4712-AC79-F86529943FBC}" srcOrd="0" destOrd="0" parTransId="{79D8E38C-47DF-4325-B3E9-601A743CF2FC}" sibTransId="{59E534FF-D1E3-44F9-A577-7E6EF84E4F1B}"/>
    <dgm:cxn modelId="{4BC00448-22E0-42F7-9411-297BA4222173}" type="presOf" srcId="{351F95E3-ADCA-4A94-96FB-B4A40AFF7667}" destId="{19E2E0EB-EE59-4AEC-99BA-4AAC469B6B43}" srcOrd="0" destOrd="0" presId="urn:microsoft.com/office/officeart/2005/8/layout/vList5"/>
    <dgm:cxn modelId="{CE3F992A-C788-4B35-B890-F98E6394D2C6}" srcId="{351F95E3-ADCA-4A94-96FB-B4A40AFF7667}" destId="{477F45E8-68AE-4F7F-8CC9-74A3C1EB67CE}" srcOrd="0" destOrd="0" parTransId="{C4C21090-0CE3-403A-A9B4-BA11E38969B4}" sibTransId="{4257BAFC-25D2-42A8-8AE6-0670A50440E9}"/>
    <dgm:cxn modelId="{69D231A0-3AD5-4963-AAA4-02687F8ABB34}" type="presOf" srcId="{C09B5F93-7C4B-43F9-A3BD-52253581B8BE}" destId="{81AB125B-F02E-4C8B-AFDE-138F5E199F25}" srcOrd="0" destOrd="0" presId="urn:microsoft.com/office/officeart/2005/8/layout/vList5"/>
    <dgm:cxn modelId="{704C9B45-10A1-4D46-8C11-53DA8BEE8F82}" type="presOf" srcId="{4C3EEE3E-951B-43E1-8F1D-5C3E6083FBF4}" destId="{5FD5E97B-AE31-4ABA-9117-6A741BCC572E}" srcOrd="0" destOrd="1" presId="urn:microsoft.com/office/officeart/2005/8/layout/vList5"/>
    <dgm:cxn modelId="{C1F52947-0B68-4F17-8F7F-50E42BCBA8DD}" srcId="{C09B5F93-7C4B-43F9-A3BD-52253581B8BE}" destId="{7BDACC86-7F36-4A68-9D1D-577A1F3CC9A0}" srcOrd="1" destOrd="0" parTransId="{3571B9BF-D643-4D2F-9FFD-20858A8F7A33}" sibTransId="{FAF8C042-2520-4B67-8D51-E5EF3D5E1DF7}"/>
    <dgm:cxn modelId="{16D959A6-CE91-4A3C-8DFC-F7C730365B05}" type="presOf" srcId="{477F45E8-68AE-4F7F-8CC9-74A3C1EB67CE}" destId="{5FD5E97B-AE31-4ABA-9117-6A741BCC572E}" srcOrd="0" destOrd="0" presId="urn:microsoft.com/office/officeart/2005/8/layout/vList5"/>
    <dgm:cxn modelId="{F3FC3809-E80C-47CB-8157-F2BF8F019E29}" type="presOf" srcId="{590701F7-42E4-4712-AC79-F86529943FBC}" destId="{A907AF49-B5D3-45BC-A7A8-5371565F0F6D}" srcOrd="0" destOrd="0" presId="urn:microsoft.com/office/officeart/2005/8/layout/vList5"/>
    <dgm:cxn modelId="{6E682593-D4A0-402E-8232-D4E59B071AEE}" srcId="{D0828816-16BA-4864-B20C-EFBBA95B04CA}" destId="{351F95E3-ADCA-4A94-96FB-B4A40AFF7667}" srcOrd="1" destOrd="0" parTransId="{44FC272D-3670-4C2E-B553-EC0E6E70E4FA}" sibTransId="{BCEABB82-3403-4609-8048-5056C289D767}"/>
    <dgm:cxn modelId="{F4195A24-27E5-4E6E-B16E-7C7333812099}" type="presParOf" srcId="{AFF2CB9D-134D-43B5-8745-571004AAE999}" destId="{CD2B4651-E8B5-49A8-A551-CB6678F70358}" srcOrd="0" destOrd="0" presId="urn:microsoft.com/office/officeart/2005/8/layout/vList5"/>
    <dgm:cxn modelId="{4C060949-2379-4255-97C2-7235823C14F2}" type="presParOf" srcId="{CD2B4651-E8B5-49A8-A551-CB6678F70358}" destId="{81AB125B-F02E-4C8B-AFDE-138F5E199F25}" srcOrd="0" destOrd="0" presId="urn:microsoft.com/office/officeart/2005/8/layout/vList5"/>
    <dgm:cxn modelId="{3E304CFF-BA5D-4ECE-89E4-8B048DA2F3AF}" type="presParOf" srcId="{CD2B4651-E8B5-49A8-A551-CB6678F70358}" destId="{A907AF49-B5D3-45BC-A7A8-5371565F0F6D}" srcOrd="1" destOrd="0" presId="urn:microsoft.com/office/officeart/2005/8/layout/vList5"/>
    <dgm:cxn modelId="{E7033474-1AF8-49A6-9C38-A9CA5974E224}" type="presParOf" srcId="{AFF2CB9D-134D-43B5-8745-571004AAE999}" destId="{AC9BF6BA-0ECD-47F9-8EA6-C4B173C9F337}" srcOrd="1" destOrd="0" presId="urn:microsoft.com/office/officeart/2005/8/layout/vList5"/>
    <dgm:cxn modelId="{86621999-84B9-4FE6-809F-33624F5F35B9}" type="presParOf" srcId="{AFF2CB9D-134D-43B5-8745-571004AAE999}" destId="{52641C6E-1CB1-40F5-A7D6-7AF9EB1B0CE1}" srcOrd="2" destOrd="0" presId="urn:microsoft.com/office/officeart/2005/8/layout/vList5"/>
    <dgm:cxn modelId="{506373CF-6CBC-45A4-B088-34E9B3D54A64}" type="presParOf" srcId="{52641C6E-1CB1-40F5-A7D6-7AF9EB1B0CE1}" destId="{19E2E0EB-EE59-4AEC-99BA-4AAC469B6B43}" srcOrd="0" destOrd="0" presId="urn:microsoft.com/office/officeart/2005/8/layout/vList5"/>
    <dgm:cxn modelId="{EB1BC570-9B34-44F0-ACC2-93FB46C92FF4}" type="presParOf" srcId="{52641C6E-1CB1-40F5-A7D6-7AF9EB1B0CE1}" destId="{5FD5E97B-AE31-4ABA-9117-6A741BCC572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2660F40-9B9F-4693-9EA3-A54093D6A77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27847E5-140A-4E9A-BF3C-326B77B462E4}">
      <dgm:prSet/>
      <dgm:spPr/>
      <dgm:t>
        <a:bodyPr/>
        <a:lstStyle/>
        <a:p>
          <a:pPr rtl="0"/>
          <a:r>
            <a:rPr lang="en-GB" dirty="0" smtClean="0"/>
            <a:t>833 interlinked facts about prominent scientists from YAGO</a:t>
          </a:r>
          <a:endParaRPr lang="en-GB" dirty="0"/>
        </a:p>
      </dgm:t>
    </dgm:pt>
    <dgm:pt modelId="{643535C1-CAE7-40E5-8922-07EEAA5B7200}" type="parTrans" cxnId="{34895B3B-5AD0-4584-9B93-786CF8E0F34C}">
      <dgm:prSet/>
      <dgm:spPr/>
      <dgm:t>
        <a:bodyPr/>
        <a:lstStyle/>
        <a:p>
          <a:endParaRPr lang="en-GB"/>
        </a:p>
      </dgm:t>
    </dgm:pt>
    <dgm:pt modelId="{1D867A24-7911-4DA6-B110-FA2F13F99E95}" type="sibTrans" cxnId="{34895B3B-5AD0-4584-9B93-786CF8E0F34C}">
      <dgm:prSet/>
      <dgm:spPr/>
      <dgm:t>
        <a:bodyPr/>
        <a:lstStyle/>
        <a:p>
          <a:endParaRPr lang="en-GB"/>
        </a:p>
      </dgm:t>
    </dgm:pt>
    <dgm:pt modelId="{4BDBCDEA-2ECC-4174-970D-CBC1B2C834B5}">
      <dgm:prSet/>
      <dgm:spPr/>
      <dgm:t>
        <a:bodyPr/>
        <a:lstStyle/>
        <a:p>
          <a:pPr rtl="0"/>
          <a:r>
            <a:rPr lang="en-GB" smtClean="0"/>
            <a:t>271 randomly generated facts from YAGO entities and relations</a:t>
          </a:r>
          <a:endParaRPr lang="en-GB"/>
        </a:p>
      </dgm:t>
    </dgm:pt>
    <dgm:pt modelId="{FA998A0F-A589-4724-96E9-3044A1B283D9}" type="parTrans" cxnId="{5D2519C9-0528-41C9-B8E2-96A9BF4B1F24}">
      <dgm:prSet/>
      <dgm:spPr/>
      <dgm:t>
        <a:bodyPr/>
        <a:lstStyle/>
        <a:p>
          <a:endParaRPr lang="en-GB"/>
        </a:p>
      </dgm:t>
    </dgm:pt>
    <dgm:pt modelId="{D9FE2151-1185-4923-BB34-CC1057B8F8CA}" type="sibTrans" cxnId="{5D2519C9-0528-41C9-B8E2-96A9BF4B1F24}">
      <dgm:prSet/>
      <dgm:spPr/>
      <dgm:t>
        <a:bodyPr/>
        <a:lstStyle/>
        <a:p>
          <a:endParaRPr lang="en-GB"/>
        </a:p>
      </dgm:t>
    </dgm:pt>
    <dgm:pt modelId="{9B504F9B-E646-4B9D-B0E5-B2BCE62A508C}">
      <dgm:prSet/>
      <dgm:spPr/>
      <dgm:t>
        <a:bodyPr/>
        <a:lstStyle/>
        <a:p>
          <a:pPr rtl="0"/>
          <a:r>
            <a:rPr lang="en-GB" smtClean="0"/>
            <a:t>Deductive closure resulted in 329 pairs of facts that imply another fact</a:t>
          </a:r>
          <a:endParaRPr lang="en-GB"/>
        </a:p>
      </dgm:t>
    </dgm:pt>
    <dgm:pt modelId="{6F337B1C-30F0-4A61-BDFF-2589797D2956}" type="parTrans" cxnId="{02BFED08-FC55-43D0-BB8D-7FDA86A5CC5D}">
      <dgm:prSet/>
      <dgm:spPr/>
      <dgm:t>
        <a:bodyPr/>
        <a:lstStyle/>
        <a:p>
          <a:endParaRPr lang="en-GB"/>
        </a:p>
      </dgm:t>
    </dgm:pt>
    <dgm:pt modelId="{69CB7781-BA2D-4DA8-B43A-D79A71B5431E}" type="sibTrans" cxnId="{02BFED08-FC55-43D0-BB8D-7FDA86A5CC5D}">
      <dgm:prSet/>
      <dgm:spPr/>
      <dgm:t>
        <a:bodyPr/>
        <a:lstStyle/>
        <a:p>
          <a:endParaRPr lang="en-GB"/>
        </a:p>
      </dgm:t>
    </dgm:pt>
    <dgm:pt modelId="{771ECB7B-1AB1-4E0C-BD74-C5A2827A284E}">
      <dgm:prSet/>
      <dgm:spPr/>
      <dgm:t>
        <a:bodyPr/>
        <a:lstStyle/>
        <a:p>
          <a:pPr rtl="0"/>
          <a:r>
            <a:rPr lang="en-GB" smtClean="0"/>
            <a:t>True/False labels were collected from Amazon Mechanical Turk (AMTurk)</a:t>
          </a:r>
          <a:endParaRPr lang="en-GB"/>
        </a:p>
      </dgm:t>
    </dgm:pt>
    <dgm:pt modelId="{A4BD3C81-3B1A-477E-BEF3-495F33CE7D8F}" type="parTrans" cxnId="{934E1A60-A441-49BA-8BAF-C791A67CFB3C}">
      <dgm:prSet/>
      <dgm:spPr/>
      <dgm:t>
        <a:bodyPr/>
        <a:lstStyle/>
        <a:p>
          <a:endParaRPr lang="en-GB"/>
        </a:p>
      </dgm:t>
    </dgm:pt>
    <dgm:pt modelId="{88C12897-09B0-4075-8325-FD93262E4209}" type="sibTrans" cxnId="{934E1A60-A441-49BA-8BAF-C791A67CFB3C}">
      <dgm:prSet/>
      <dgm:spPr/>
      <dgm:t>
        <a:bodyPr/>
        <a:lstStyle/>
        <a:p>
          <a:endParaRPr lang="en-GB"/>
        </a:p>
      </dgm:t>
    </dgm:pt>
    <dgm:pt modelId="{360FE6B1-51FC-4887-8B51-79907618E626}">
      <dgm:prSet/>
      <dgm:spPr/>
      <dgm:t>
        <a:bodyPr/>
        <a:lstStyle/>
        <a:p>
          <a:pPr rtl="0"/>
          <a:r>
            <a:rPr lang="en-GB" smtClean="0"/>
            <a:t>111 AMTurk users were presented tasks of 5 facts each (10 US cents per task)</a:t>
          </a:r>
          <a:endParaRPr lang="en-GB"/>
        </a:p>
      </dgm:t>
    </dgm:pt>
    <dgm:pt modelId="{B0AA7D90-4C3B-4D24-9213-F4BA5DA32730}" type="parTrans" cxnId="{270B009A-C6EA-422C-A6FB-E4503A20CEA4}">
      <dgm:prSet/>
      <dgm:spPr/>
      <dgm:t>
        <a:bodyPr/>
        <a:lstStyle/>
        <a:p>
          <a:endParaRPr lang="en-GB"/>
        </a:p>
      </dgm:t>
    </dgm:pt>
    <dgm:pt modelId="{FC37534A-49A4-4392-B0A1-DF2B123C34A2}" type="sibTrans" cxnId="{270B009A-C6EA-422C-A6FB-E4503A20CEA4}">
      <dgm:prSet/>
      <dgm:spPr/>
      <dgm:t>
        <a:bodyPr/>
        <a:lstStyle/>
        <a:p>
          <a:endParaRPr lang="en-GB"/>
        </a:p>
      </dgm:t>
    </dgm:pt>
    <dgm:pt modelId="{CC360832-33AA-4CAF-AB41-B9540970DBAD}">
      <dgm:prSet/>
      <dgm:spPr/>
      <dgm:t>
        <a:bodyPr/>
        <a:lstStyle/>
        <a:p>
          <a:pPr rtl="0"/>
          <a:r>
            <a:rPr lang="en-GB" smtClean="0"/>
            <a:t>Each user completed between 1 and 186 tasks</a:t>
          </a:r>
          <a:endParaRPr lang="en-GB"/>
        </a:p>
      </dgm:t>
    </dgm:pt>
    <dgm:pt modelId="{EABF715D-4F13-421C-BAAD-A58BE25EB491}" type="parTrans" cxnId="{A261D50D-1F2B-440F-882B-5A5FAC4EC00D}">
      <dgm:prSet/>
      <dgm:spPr/>
      <dgm:t>
        <a:bodyPr/>
        <a:lstStyle/>
        <a:p>
          <a:endParaRPr lang="en-GB"/>
        </a:p>
      </dgm:t>
    </dgm:pt>
    <dgm:pt modelId="{C9002478-1C3D-4977-8A26-5411A74D6CAA}" type="sibTrans" cxnId="{A261D50D-1F2B-440F-882B-5A5FAC4EC00D}">
      <dgm:prSet/>
      <dgm:spPr/>
      <dgm:t>
        <a:bodyPr/>
        <a:lstStyle/>
        <a:p>
          <a:endParaRPr lang="en-GB"/>
        </a:p>
      </dgm:t>
    </dgm:pt>
    <dgm:pt modelId="{EAD76D27-41B0-481E-AA9D-2DDB0766E7B9}">
      <dgm:prSet/>
      <dgm:spPr/>
      <dgm:t>
        <a:bodyPr/>
        <a:lstStyle/>
        <a:p>
          <a:pPr rtl="0"/>
          <a:r>
            <a:rPr lang="en-GB" smtClean="0"/>
            <a:t>Total number of feedback labels 11,031</a:t>
          </a:r>
          <a:endParaRPr lang="en-GB"/>
        </a:p>
      </dgm:t>
    </dgm:pt>
    <dgm:pt modelId="{BF3562D0-B3C3-44A2-A856-9AE3EC0B8AC1}" type="parTrans" cxnId="{D2389EAA-DAD6-4F74-A19B-538EBDD3269B}">
      <dgm:prSet/>
      <dgm:spPr/>
      <dgm:t>
        <a:bodyPr/>
        <a:lstStyle/>
        <a:p>
          <a:endParaRPr lang="en-GB"/>
        </a:p>
      </dgm:t>
    </dgm:pt>
    <dgm:pt modelId="{B7A9504E-28D3-4762-97BA-9D3459202568}" type="sibTrans" cxnId="{D2389EAA-DAD6-4F74-A19B-538EBDD3269B}">
      <dgm:prSet/>
      <dgm:spPr/>
      <dgm:t>
        <a:bodyPr/>
        <a:lstStyle/>
        <a:p>
          <a:endParaRPr lang="en-GB"/>
        </a:p>
      </dgm:t>
    </dgm:pt>
    <dgm:pt modelId="{7F343D97-40A6-46BB-A0FA-F70B107B6DAC}">
      <dgm:prSet/>
      <dgm:spPr/>
      <dgm:t>
        <a:bodyPr/>
        <a:lstStyle/>
        <a:p>
          <a:pPr rtl="0"/>
          <a:r>
            <a:rPr lang="en-GB" dirty="0" smtClean="0"/>
            <a:t>Includes transitive relationships, e.g., </a:t>
          </a:r>
          <a:r>
            <a:rPr lang="en-GB" i="1" dirty="0" err="1" smtClean="0"/>
            <a:t>isA</a:t>
          </a:r>
          <a:r>
            <a:rPr lang="en-GB" i="1" dirty="0" smtClean="0"/>
            <a:t>, influences, </a:t>
          </a:r>
          <a:r>
            <a:rPr lang="en-GB" i="1" dirty="0" err="1" smtClean="0"/>
            <a:t>locatedIn</a:t>
          </a:r>
          <a:endParaRPr lang="en-GB" dirty="0"/>
        </a:p>
      </dgm:t>
    </dgm:pt>
    <dgm:pt modelId="{ABCAFD77-DD9D-418A-95BD-1E4B48A9541A}" type="parTrans" cxnId="{06630F89-E13E-4597-925A-2B0A20110D20}">
      <dgm:prSet/>
      <dgm:spPr/>
      <dgm:t>
        <a:bodyPr/>
        <a:lstStyle/>
        <a:p>
          <a:endParaRPr lang="en-GB"/>
        </a:p>
      </dgm:t>
    </dgm:pt>
    <dgm:pt modelId="{81D452D6-7510-4D41-87A9-54B2D1461DFA}" type="sibTrans" cxnId="{06630F89-E13E-4597-925A-2B0A20110D20}">
      <dgm:prSet/>
      <dgm:spPr/>
      <dgm:t>
        <a:bodyPr/>
        <a:lstStyle/>
        <a:p>
          <a:endParaRPr lang="en-GB"/>
        </a:p>
      </dgm:t>
    </dgm:pt>
    <dgm:pt modelId="{76DE54BF-148E-4AB9-8F7B-BAC91F538089}" type="pres">
      <dgm:prSet presAssocID="{22660F40-9B9F-4693-9EA3-A54093D6A7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0491D61-041F-49AA-BFF8-EEEF04CF2F44}" type="pres">
      <dgm:prSet presAssocID="{527847E5-140A-4E9A-BF3C-326B77B462E4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AB6977E-0471-408D-93F3-4B042860ACD1}" type="pres">
      <dgm:prSet presAssocID="{1D867A24-7911-4DA6-B110-FA2F13F99E95}" presName="spacer" presStyleCnt="0"/>
      <dgm:spPr/>
    </dgm:pt>
    <dgm:pt modelId="{710C2011-294F-4E37-90E3-A0A78B4A9DC4}" type="pres">
      <dgm:prSet presAssocID="{7F343D97-40A6-46BB-A0FA-F70B107B6DAC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AEBCF10-73D8-4960-ADC2-B7D6C832CF13}" type="pres">
      <dgm:prSet presAssocID="{81D452D6-7510-4D41-87A9-54B2D1461DFA}" presName="spacer" presStyleCnt="0"/>
      <dgm:spPr/>
    </dgm:pt>
    <dgm:pt modelId="{273DD68F-169A-4C4A-9CD3-C4DE59BE9CFF}" type="pres">
      <dgm:prSet presAssocID="{4BDBCDEA-2ECC-4174-970D-CBC1B2C834B5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E5B9B31-3D3C-4E79-BDD5-4FD07241B27D}" type="pres">
      <dgm:prSet presAssocID="{D9FE2151-1185-4923-BB34-CC1057B8F8CA}" presName="spacer" presStyleCnt="0"/>
      <dgm:spPr/>
    </dgm:pt>
    <dgm:pt modelId="{04F16AD3-D256-46B3-9CCF-873B90D532D2}" type="pres">
      <dgm:prSet presAssocID="{9B504F9B-E646-4B9D-B0E5-B2BCE62A508C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A163125-0DE3-425F-B3A6-8219953632CE}" type="pres">
      <dgm:prSet presAssocID="{69CB7781-BA2D-4DA8-B43A-D79A71B5431E}" presName="spacer" presStyleCnt="0"/>
      <dgm:spPr/>
    </dgm:pt>
    <dgm:pt modelId="{78C54C48-EF24-4D9C-BF96-6D90DD6E3FD9}" type="pres">
      <dgm:prSet presAssocID="{771ECB7B-1AB1-4E0C-BD74-C5A2827A284E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2D3AEAA-1C7A-40BA-9798-7D97EFD1AD2F}" type="pres">
      <dgm:prSet presAssocID="{88C12897-09B0-4075-8325-FD93262E4209}" presName="spacer" presStyleCnt="0"/>
      <dgm:spPr/>
    </dgm:pt>
    <dgm:pt modelId="{672A5A2D-D8CA-4B64-B01A-F8785BDF0C2E}" type="pres">
      <dgm:prSet presAssocID="{360FE6B1-51FC-4887-8B51-79907618E626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A3918FE-2A12-4A49-A3D6-37215A3E1E5E}" type="pres">
      <dgm:prSet presAssocID="{FC37534A-49A4-4392-B0A1-DF2B123C34A2}" presName="spacer" presStyleCnt="0"/>
      <dgm:spPr/>
    </dgm:pt>
    <dgm:pt modelId="{ECF72C45-AD3F-49A3-B41C-B7ABB606A72A}" type="pres">
      <dgm:prSet presAssocID="{CC360832-33AA-4CAF-AB41-B9540970DBAD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A70D06-B8FB-4433-8B78-FB36CB2BAB3D}" type="pres">
      <dgm:prSet presAssocID="{C9002478-1C3D-4977-8A26-5411A74D6CAA}" presName="spacer" presStyleCnt="0"/>
      <dgm:spPr/>
    </dgm:pt>
    <dgm:pt modelId="{508E5779-FE93-4B8B-84A4-29DF7B2D9119}" type="pres">
      <dgm:prSet presAssocID="{EAD76D27-41B0-481E-AA9D-2DDB0766E7B9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261D50D-1F2B-440F-882B-5A5FAC4EC00D}" srcId="{22660F40-9B9F-4693-9EA3-A54093D6A77C}" destId="{CC360832-33AA-4CAF-AB41-B9540970DBAD}" srcOrd="6" destOrd="0" parTransId="{EABF715D-4F13-421C-BAAD-A58BE25EB491}" sibTransId="{C9002478-1C3D-4977-8A26-5411A74D6CAA}"/>
    <dgm:cxn modelId="{B07C59F3-729F-4961-87ED-624962E46402}" type="presOf" srcId="{771ECB7B-1AB1-4E0C-BD74-C5A2827A284E}" destId="{78C54C48-EF24-4D9C-BF96-6D90DD6E3FD9}" srcOrd="0" destOrd="0" presId="urn:microsoft.com/office/officeart/2005/8/layout/vList2"/>
    <dgm:cxn modelId="{270B009A-C6EA-422C-A6FB-E4503A20CEA4}" srcId="{22660F40-9B9F-4693-9EA3-A54093D6A77C}" destId="{360FE6B1-51FC-4887-8B51-79907618E626}" srcOrd="5" destOrd="0" parTransId="{B0AA7D90-4C3B-4D24-9213-F4BA5DA32730}" sibTransId="{FC37534A-49A4-4392-B0A1-DF2B123C34A2}"/>
    <dgm:cxn modelId="{02BFED08-FC55-43D0-BB8D-7FDA86A5CC5D}" srcId="{22660F40-9B9F-4693-9EA3-A54093D6A77C}" destId="{9B504F9B-E646-4B9D-B0E5-B2BCE62A508C}" srcOrd="3" destOrd="0" parTransId="{6F337B1C-30F0-4A61-BDFF-2589797D2956}" sibTransId="{69CB7781-BA2D-4DA8-B43A-D79A71B5431E}"/>
    <dgm:cxn modelId="{2A2CE97C-5B79-4500-AD5F-06F394A1B051}" type="presOf" srcId="{4BDBCDEA-2ECC-4174-970D-CBC1B2C834B5}" destId="{273DD68F-169A-4C4A-9CD3-C4DE59BE9CFF}" srcOrd="0" destOrd="0" presId="urn:microsoft.com/office/officeart/2005/8/layout/vList2"/>
    <dgm:cxn modelId="{0DF2B537-DC4E-43B0-BE96-490CC39DE8FB}" type="presOf" srcId="{22660F40-9B9F-4693-9EA3-A54093D6A77C}" destId="{76DE54BF-148E-4AB9-8F7B-BAC91F538089}" srcOrd="0" destOrd="0" presId="urn:microsoft.com/office/officeart/2005/8/layout/vList2"/>
    <dgm:cxn modelId="{D2389EAA-DAD6-4F74-A19B-538EBDD3269B}" srcId="{22660F40-9B9F-4693-9EA3-A54093D6A77C}" destId="{EAD76D27-41B0-481E-AA9D-2DDB0766E7B9}" srcOrd="7" destOrd="0" parTransId="{BF3562D0-B3C3-44A2-A856-9AE3EC0B8AC1}" sibTransId="{B7A9504E-28D3-4762-97BA-9D3459202568}"/>
    <dgm:cxn modelId="{685C1283-61BF-4FF5-B25A-7457907E737A}" type="presOf" srcId="{CC360832-33AA-4CAF-AB41-B9540970DBAD}" destId="{ECF72C45-AD3F-49A3-B41C-B7ABB606A72A}" srcOrd="0" destOrd="0" presId="urn:microsoft.com/office/officeart/2005/8/layout/vList2"/>
    <dgm:cxn modelId="{0F570810-2053-4BFF-AE3E-313738FA5D99}" type="presOf" srcId="{9B504F9B-E646-4B9D-B0E5-B2BCE62A508C}" destId="{04F16AD3-D256-46B3-9CCF-873B90D532D2}" srcOrd="0" destOrd="0" presId="urn:microsoft.com/office/officeart/2005/8/layout/vList2"/>
    <dgm:cxn modelId="{934E1A60-A441-49BA-8BAF-C791A67CFB3C}" srcId="{22660F40-9B9F-4693-9EA3-A54093D6A77C}" destId="{771ECB7B-1AB1-4E0C-BD74-C5A2827A284E}" srcOrd="4" destOrd="0" parTransId="{A4BD3C81-3B1A-477E-BEF3-495F33CE7D8F}" sibTransId="{88C12897-09B0-4075-8325-FD93262E4209}"/>
    <dgm:cxn modelId="{34895B3B-5AD0-4584-9B93-786CF8E0F34C}" srcId="{22660F40-9B9F-4693-9EA3-A54093D6A77C}" destId="{527847E5-140A-4E9A-BF3C-326B77B462E4}" srcOrd="0" destOrd="0" parTransId="{643535C1-CAE7-40E5-8922-07EEAA5B7200}" sibTransId="{1D867A24-7911-4DA6-B110-FA2F13F99E95}"/>
    <dgm:cxn modelId="{06630F89-E13E-4597-925A-2B0A20110D20}" srcId="{22660F40-9B9F-4693-9EA3-A54093D6A77C}" destId="{7F343D97-40A6-46BB-A0FA-F70B107B6DAC}" srcOrd="1" destOrd="0" parTransId="{ABCAFD77-DD9D-418A-95BD-1E4B48A9541A}" sibTransId="{81D452D6-7510-4D41-87A9-54B2D1461DFA}"/>
    <dgm:cxn modelId="{2FC36DCA-4DD3-410D-993E-4AD7FE6C2EED}" type="presOf" srcId="{360FE6B1-51FC-4887-8B51-79907618E626}" destId="{672A5A2D-D8CA-4B64-B01A-F8785BDF0C2E}" srcOrd="0" destOrd="0" presId="urn:microsoft.com/office/officeart/2005/8/layout/vList2"/>
    <dgm:cxn modelId="{5D2519C9-0528-41C9-B8E2-96A9BF4B1F24}" srcId="{22660F40-9B9F-4693-9EA3-A54093D6A77C}" destId="{4BDBCDEA-2ECC-4174-970D-CBC1B2C834B5}" srcOrd="2" destOrd="0" parTransId="{FA998A0F-A589-4724-96E9-3044A1B283D9}" sibTransId="{D9FE2151-1185-4923-BB34-CC1057B8F8CA}"/>
    <dgm:cxn modelId="{CFA9A639-5F2F-4AA0-A2F1-43D7204A4713}" type="presOf" srcId="{527847E5-140A-4E9A-BF3C-326B77B462E4}" destId="{10491D61-041F-49AA-BFF8-EEEF04CF2F44}" srcOrd="0" destOrd="0" presId="urn:microsoft.com/office/officeart/2005/8/layout/vList2"/>
    <dgm:cxn modelId="{E830F294-6755-4BD8-B2C3-B3902282155E}" type="presOf" srcId="{EAD76D27-41B0-481E-AA9D-2DDB0766E7B9}" destId="{508E5779-FE93-4B8B-84A4-29DF7B2D9119}" srcOrd="0" destOrd="0" presId="urn:microsoft.com/office/officeart/2005/8/layout/vList2"/>
    <dgm:cxn modelId="{F2B6DE73-379E-4792-8CB9-F33224436AA0}" type="presOf" srcId="{7F343D97-40A6-46BB-A0FA-F70B107B6DAC}" destId="{710C2011-294F-4E37-90E3-A0A78B4A9DC4}" srcOrd="0" destOrd="0" presId="urn:microsoft.com/office/officeart/2005/8/layout/vList2"/>
    <dgm:cxn modelId="{BA7493E0-EE06-4588-9B3B-2899FF3E5983}" type="presParOf" srcId="{76DE54BF-148E-4AB9-8F7B-BAC91F538089}" destId="{10491D61-041F-49AA-BFF8-EEEF04CF2F44}" srcOrd="0" destOrd="0" presId="urn:microsoft.com/office/officeart/2005/8/layout/vList2"/>
    <dgm:cxn modelId="{0A8B9973-6EB0-49C7-AD4A-5C567E942808}" type="presParOf" srcId="{76DE54BF-148E-4AB9-8F7B-BAC91F538089}" destId="{0AB6977E-0471-408D-93F3-4B042860ACD1}" srcOrd="1" destOrd="0" presId="urn:microsoft.com/office/officeart/2005/8/layout/vList2"/>
    <dgm:cxn modelId="{C12A5795-9344-4B49-8693-87341B1897EE}" type="presParOf" srcId="{76DE54BF-148E-4AB9-8F7B-BAC91F538089}" destId="{710C2011-294F-4E37-90E3-A0A78B4A9DC4}" srcOrd="2" destOrd="0" presId="urn:microsoft.com/office/officeart/2005/8/layout/vList2"/>
    <dgm:cxn modelId="{F29C48A3-6339-4F9E-88D7-E86999BFA0A6}" type="presParOf" srcId="{76DE54BF-148E-4AB9-8F7B-BAC91F538089}" destId="{EAEBCF10-73D8-4960-ADC2-B7D6C832CF13}" srcOrd="3" destOrd="0" presId="urn:microsoft.com/office/officeart/2005/8/layout/vList2"/>
    <dgm:cxn modelId="{E599B82D-665B-443A-922D-88600B73F822}" type="presParOf" srcId="{76DE54BF-148E-4AB9-8F7B-BAC91F538089}" destId="{273DD68F-169A-4C4A-9CD3-C4DE59BE9CFF}" srcOrd="4" destOrd="0" presId="urn:microsoft.com/office/officeart/2005/8/layout/vList2"/>
    <dgm:cxn modelId="{A099A48C-71F4-4F4F-A586-F5DFA31E6699}" type="presParOf" srcId="{76DE54BF-148E-4AB9-8F7B-BAC91F538089}" destId="{7E5B9B31-3D3C-4E79-BDD5-4FD07241B27D}" srcOrd="5" destOrd="0" presId="urn:microsoft.com/office/officeart/2005/8/layout/vList2"/>
    <dgm:cxn modelId="{548F64D4-953A-4E21-89EF-AA78A14F04DD}" type="presParOf" srcId="{76DE54BF-148E-4AB9-8F7B-BAC91F538089}" destId="{04F16AD3-D256-46B3-9CCF-873B90D532D2}" srcOrd="6" destOrd="0" presId="urn:microsoft.com/office/officeart/2005/8/layout/vList2"/>
    <dgm:cxn modelId="{82594CA7-64DC-4496-B28C-D64D9DD59F54}" type="presParOf" srcId="{76DE54BF-148E-4AB9-8F7B-BAC91F538089}" destId="{5A163125-0DE3-425F-B3A6-8219953632CE}" srcOrd="7" destOrd="0" presId="urn:microsoft.com/office/officeart/2005/8/layout/vList2"/>
    <dgm:cxn modelId="{F40E4AB6-240C-4B73-A4DB-8368E811A285}" type="presParOf" srcId="{76DE54BF-148E-4AB9-8F7B-BAC91F538089}" destId="{78C54C48-EF24-4D9C-BF96-6D90DD6E3FD9}" srcOrd="8" destOrd="0" presId="urn:microsoft.com/office/officeart/2005/8/layout/vList2"/>
    <dgm:cxn modelId="{BA4D5B81-C4B4-476E-8379-463E6FD520DE}" type="presParOf" srcId="{76DE54BF-148E-4AB9-8F7B-BAC91F538089}" destId="{E2D3AEAA-1C7A-40BA-9798-7D97EFD1AD2F}" srcOrd="9" destOrd="0" presId="urn:microsoft.com/office/officeart/2005/8/layout/vList2"/>
    <dgm:cxn modelId="{AA7E9BFE-97C7-4644-BA5D-9A0F92EBCFF1}" type="presParOf" srcId="{76DE54BF-148E-4AB9-8F7B-BAC91F538089}" destId="{672A5A2D-D8CA-4B64-B01A-F8785BDF0C2E}" srcOrd="10" destOrd="0" presId="urn:microsoft.com/office/officeart/2005/8/layout/vList2"/>
    <dgm:cxn modelId="{9ECDD77D-F095-4697-8092-585D20F83B96}" type="presParOf" srcId="{76DE54BF-148E-4AB9-8F7B-BAC91F538089}" destId="{5A3918FE-2A12-4A49-A3D6-37215A3E1E5E}" srcOrd="11" destOrd="0" presId="urn:microsoft.com/office/officeart/2005/8/layout/vList2"/>
    <dgm:cxn modelId="{4D4BEF44-E110-4E17-A40A-5694956D68AD}" type="presParOf" srcId="{76DE54BF-148E-4AB9-8F7B-BAC91F538089}" destId="{ECF72C45-AD3F-49A3-B41C-B7ABB606A72A}" srcOrd="12" destOrd="0" presId="urn:microsoft.com/office/officeart/2005/8/layout/vList2"/>
    <dgm:cxn modelId="{CCBF6CAD-CDAE-47FE-88A8-7C91AEEEDEFB}" type="presParOf" srcId="{76DE54BF-148E-4AB9-8F7B-BAC91F538089}" destId="{38A70D06-B8FB-4433-8B78-FB36CB2BAB3D}" srcOrd="13" destOrd="0" presId="urn:microsoft.com/office/officeart/2005/8/layout/vList2"/>
    <dgm:cxn modelId="{690CB2DE-0E41-4DEE-8497-6E5FC257596A}" type="presParOf" srcId="{76DE54BF-148E-4AB9-8F7B-BAC91F538089}" destId="{508E5779-FE93-4B8B-84A4-29DF7B2D9119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0828816-16BA-4864-B20C-EFBBA95B04C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C09B5F93-7C4B-43F9-A3BD-52253581B8BE}">
      <dgm:prSet/>
      <dgm:spPr/>
      <dgm:t>
        <a:bodyPr/>
        <a:lstStyle/>
        <a:p>
          <a:pPr rtl="0"/>
          <a:r>
            <a:rPr lang="en-GB" smtClean="0"/>
            <a:t>The inference problem consists of inferring the marginal probability distributions over:</a:t>
          </a:r>
          <a:endParaRPr lang="en-GB"/>
        </a:p>
      </dgm:t>
    </dgm:pt>
    <dgm:pt modelId="{E0FA98B9-E0E1-4336-B0F9-B169A9A91F83}" type="parTrans" cxnId="{B4E4AE95-0E87-401F-BEFD-ABA42D934802}">
      <dgm:prSet/>
      <dgm:spPr/>
      <dgm:t>
        <a:bodyPr/>
        <a:lstStyle/>
        <a:p>
          <a:endParaRPr lang="en-GB"/>
        </a:p>
      </dgm:t>
    </dgm:pt>
    <dgm:pt modelId="{4B3B877C-36EE-4942-94A8-359F52F9C894}" type="sibTrans" cxnId="{B4E4AE95-0E87-401F-BEFD-ABA42D934802}">
      <dgm:prSet/>
      <dgm:spPr/>
      <dgm:t>
        <a:bodyPr/>
        <a:lstStyle/>
        <a:p>
          <a:endParaRPr lang="en-GB"/>
        </a:p>
      </dgm:t>
    </dgm:pt>
    <dgm:pt modelId="{590701F7-42E4-4712-AC79-F86529943FBC}">
      <dgm:prSet/>
      <dgm:spPr>
        <a:blipFill rotWithShape="1">
          <a:blip xmlns:r="http://schemas.openxmlformats.org/officeDocument/2006/relationships" r:embed="rId1"/>
          <a:stretch>
            <a:fillRect l="-1728"/>
          </a:stretch>
        </a:blipFill>
      </dgm:spPr>
      <dgm:t>
        <a:bodyPr/>
        <a:lstStyle/>
        <a:p>
          <a:r>
            <a:rPr lang="en-GB">
              <a:noFill/>
            </a:rPr>
            <a:t> </a:t>
          </a:r>
        </a:p>
      </dgm:t>
    </dgm:pt>
    <dgm:pt modelId="{79D8E38C-47DF-4325-B3E9-601A743CF2FC}" type="parTrans" cxnId="{575EC8DA-709B-4C7B-99B8-D12439822272}">
      <dgm:prSet/>
      <dgm:spPr/>
      <dgm:t>
        <a:bodyPr/>
        <a:lstStyle/>
        <a:p>
          <a:endParaRPr lang="en-GB"/>
        </a:p>
      </dgm:t>
    </dgm:pt>
    <dgm:pt modelId="{59E534FF-D1E3-44F9-A577-7E6EF84E4F1B}" type="sibTrans" cxnId="{575EC8DA-709B-4C7B-99B8-D12439822272}">
      <dgm:prSet/>
      <dgm:spPr/>
      <dgm:t>
        <a:bodyPr/>
        <a:lstStyle/>
        <a:p>
          <a:endParaRPr lang="en-GB"/>
        </a:p>
      </dgm:t>
    </dgm:pt>
    <dgm:pt modelId="{7BDACC86-7F36-4A68-9D1D-577A1F3CC9A0}">
      <dgm:prSet/>
      <dgm:spPr/>
      <dgm:t>
        <a:bodyPr/>
        <a:lstStyle/>
        <a:p>
          <a:r>
            <a:rPr lang="en-GB">
              <a:noFill/>
            </a:rPr>
            <a:t> </a:t>
          </a:r>
        </a:p>
      </dgm:t>
    </dgm:pt>
    <dgm:pt modelId="{3571B9BF-D643-4D2F-9FFD-20858A8F7A33}" type="parTrans" cxnId="{C1F52947-0B68-4F17-8F7F-50E42BCBA8DD}">
      <dgm:prSet/>
      <dgm:spPr/>
      <dgm:t>
        <a:bodyPr/>
        <a:lstStyle/>
        <a:p>
          <a:endParaRPr lang="en-GB"/>
        </a:p>
      </dgm:t>
    </dgm:pt>
    <dgm:pt modelId="{FAF8C042-2520-4B67-8D51-E5EF3D5E1DF7}" type="sibTrans" cxnId="{C1F52947-0B68-4F17-8F7F-50E42BCBA8DD}">
      <dgm:prSet/>
      <dgm:spPr/>
      <dgm:t>
        <a:bodyPr/>
        <a:lstStyle/>
        <a:p>
          <a:endParaRPr lang="en-GB"/>
        </a:p>
      </dgm:t>
    </dgm:pt>
    <dgm:pt modelId="{351F95E3-ADCA-4A94-96FB-B4A40AFF7667}">
      <dgm:prSet/>
      <dgm:spPr/>
      <dgm:t>
        <a:bodyPr/>
        <a:lstStyle/>
        <a:p>
          <a:pPr rtl="0"/>
          <a:r>
            <a:rPr lang="en-GB" smtClean="0"/>
            <a:t>We use approximate message passing (loopy belief propagation</a:t>
          </a:r>
          <a:endParaRPr lang="en-GB"/>
        </a:p>
      </dgm:t>
    </dgm:pt>
    <dgm:pt modelId="{44FC272D-3670-4C2E-B553-EC0E6E70E4FA}" type="parTrans" cxnId="{6E682593-D4A0-402E-8232-D4E59B071AEE}">
      <dgm:prSet/>
      <dgm:spPr/>
      <dgm:t>
        <a:bodyPr/>
        <a:lstStyle/>
        <a:p>
          <a:endParaRPr lang="en-GB"/>
        </a:p>
      </dgm:t>
    </dgm:pt>
    <dgm:pt modelId="{BCEABB82-3403-4609-8048-5056C289D767}" type="sibTrans" cxnId="{6E682593-D4A0-402E-8232-D4E59B071AEE}">
      <dgm:prSet/>
      <dgm:spPr/>
      <dgm:t>
        <a:bodyPr/>
        <a:lstStyle/>
        <a:p>
          <a:endParaRPr lang="en-GB"/>
        </a:p>
      </dgm:t>
    </dgm:pt>
    <dgm:pt modelId="{477F45E8-68AE-4F7F-8CC9-74A3C1EB67CE}">
      <dgm:prSet/>
      <dgm:spPr/>
      <dgm:t>
        <a:bodyPr/>
        <a:lstStyle/>
        <a:p>
          <a:pPr rtl="0"/>
          <a:r>
            <a:rPr lang="en-GB" smtClean="0"/>
            <a:t>User feedback </a:t>
          </a:r>
          <a:r>
            <a:rPr lang="en-GB" smtClean="0">
              <a:sym typeface="Wingdings"/>
            </a:rPr>
            <a:t></a:t>
          </a:r>
          <a:r>
            <a:rPr lang="en-GB" smtClean="0"/>
            <a:t> Very efficient inference</a:t>
          </a:r>
          <a:endParaRPr lang="en-GB"/>
        </a:p>
      </dgm:t>
    </dgm:pt>
    <dgm:pt modelId="{C4C21090-0CE3-403A-A9B4-BA11E38969B4}" type="parTrans" cxnId="{CE3F992A-C788-4B35-B890-F98E6394D2C6}">
      <dgm:prSet/>
      <dgm:spPr/>
      <dgm:t>
        <a:bodyPr/>
        <a:lstStyle/>
        <a:p>
          <a:endParaRPr lang="en-GB"/>
        </a:p>
      </dgm:t>
    </dgm:pt>
    <dgm:pt modelId="{4257BAFC-25D2-42A8-8AE6-0670A50440E9}" type="sibTrans" cxnId="{CE3F992A-C788-4B35-B890-F98E6394D2C6}">
      <dgm:prSet/>
      <dgm:spPr/>
      <dgm:t>
        <a:bodyPr/>
        <a:lstStyle/>
        <a:p>
          <a:endParaRPr lang="en-GB"/>
        </a:p>
      </dgm:t>
    </dgm:pt>
    <dgm:pt modelId="{4C3EEE3E-951B-43E1-8F1D-5C3E6083FBF4}">
      <dgm:prSet/>
      <dgm:spPr/>
      <dgm:t>
        <a:bodyPr/>
        <a:lstStyle/>
        <a:p>
          <a:pPr rtl="0"/>
          <a:r>
            <a:rPr lang="en-GB" smtClean="0"/>
            <a:t>Logical dependencies </a:t>
          </a:r>
          <a:r>
            <a:rPr lang="en-GB" smtClean="0">
              <a:sym typeface="Wingdings"/>
            </a:rPr>
            <a:t></a:t>
          </a:r>
          <a:r>
            <a:rPr lang="en-GB" smtClean="0"/>
            <a:t> much less efficient</a:t>
          </a:r>
          <a:endParaRPr lang="en-GB"/>
        </a:p>
      </dgm:t>
    </dgm:pt>
    <dgm:pt modelId="{81A180A9-A765-4CA9-8CF9-AF832153B0C1}" type="parTrans" cxnId="{13AADDB7-6435-4606-9F4F-5A74E9F712E9}">
      <dgm:prSet/>
      <dgm:spPr/>
      <dgm:t>
        <a:bodyPr/>
        <a:lstStyle/>
        <a:p>
          <a:endParaRPr lang="en-GB"/>
        </a:p>
      </dgm:t>
    </dgm:pt>
    <dgm:pt modelId="{BE7A010E-AC39-4D36-9792-8C666AA93736}" type="sibTrans" cxnId="{13AADDB7-6435-4606-9F4F-5A74E9F712E9}">
      <dgm:prSet/>
      <dgm:spPr/>
      <dgm:t>
        <a:bodyPr/>
        <a:lstStyle/>
        <a:p>
          <a:endParaRPr lang="en-GB"/>
        </a:p>
      </dgm:t>
    </dgm:pt>
    <dgm:pt modelId="{AFF2CB9D-134D-43B5-8745-571004AAE999}" type="pres">
      <dgm:prSet presAssocID="{D0828816-16BA-4864-B20C-EFBBA95B04CA}" presName="Name0" presStyleCnt="0">
        <dgm:presLayoutVars>
          <dgm:dir/>
          <dgm:animLvl val="lvl"/>
          <dgm:resizeHandles val="exact"/>
        </dgm:presLayoutVars>
      </dgm:prSet>
      <dgm:spPr/>
    </dgm:pt>
    <dgm:pt modelId="{CD2B4651-E8B5-49A8-A551-CB6678F70358}" type="pres">
      <dgm:prSet presAssocID="{C09B5F93-7C4B-43F9-A3BD-52253581B8BE}" presName="linNode" presStyleCnt="0"/>
      <dgm:spPr/>
    </dgm:pt>
    <dgm:pt modelId="{81AB125B-F02E-4C8B-AFDE-138F5E199F25}" type="pres">
      <dgm:prSet presAssocID="{C09B5F93-7C4B-43F9-A3BD-52253581B8BE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A907AF49-B5D3-45BC-A7A8-5371565F0F6D}" type="pres">
      <dgm:prSet presAssocID="{C09B5F93-7C4B-43F9-A3BD-52253581B8BE}" presName="descendantText" presStyleLbl="alignAccFollowNode1" presStyleIdx="0" presStyleCnt="2">
        <dgm:presLayoutVars>
          <dgm:bulletEnabled val="1"/>
        </dgm:presLayoutVars>
      </dgm:prSet>
      <dgm:spPr/>
    </dgm:pt>
    <dgm:pt modelId="{AC9BF6BA-0ECD-47F9-8EA6-C4B173C9F337}" type="pres">
      <dgm:prSet presAssocID="{4B3B877C-36EE-4942-94A8-359F52F9C894}" presName="sp" presStyleCnt="0"/>
      <dgm:spPr/>
    </dgm:pt>
    <dgm:pt modelId="{52641C6E-1CB1-40F5-A7D6-7AF9EB1B0CE1}" type="pres">
      <dgm:prSet presAssocID="{351F95E3-ADCA-4A94-96FB-B4A40AFF7667}" presName="linNode" presStyleCnt="0"/>
      <dgm:spPr/>
    </dgm:pt>
    <dgm:pt modelId="{19E2E0EB-EE59-4AEC-99BA-4AAC469B6B43}" type="pres">
      <dgm:prSet presAssocID="{351F95E3-ADCA-4A94-96FB-B4A40AFF7667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5FD5E97B-AE31-4ABA-9117-6A741BCC572E}" type="pres">
      <dgm:prSet presAssocID="{351F95E3-ADCA-4A94-96FB-B4A40AFF7667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B4E4AE95-0E87-401F-BEFD-ABA42D934802}" srcId="{D0828816-16BA-4864-B20C-EFBBA95B04CA}" destId="{C09B5F93-7C4B-43F9-A3BD-52253581B8BE}" srcOrd="0" destOrd="0" parTransId="{E0FA98B9-E0E1-4336-B0F9-B169A9A91F83}" sibTransId="{4B3B877C-36EE-4942-94A8-359F52F9C894}"/>
    <dgm:cxn modelId="{CDC4606E-18D9-4FEF-992C-1B27A60A5804}" type="presOf" srcId="{D0828816-16BA-4864-B20C-EFBBA95B04CA}" destId="{AFF2CB9D-134D-43B5-8745-571004AAE999}" srcOrd="0" destOrd="0" presId="urn:microsoft.com/office/officeart/2005/8/layout/vList5"/>
    <dgm:cxn modelId="{13AADDB7-6435-4606-9F4F-5A74E9F712E9}" srcId="{351F95E3-ADCA-4A94-96FB-B4A40AFF7667}" destId="{4C3EEE3E-951B-43E1-8F1D-5C3E6083FBF4}" srcOrd="1" destOrd="0" parTransId="{81A180A9-A765-4CA9-8CF9-AF832153B0C1}" sibTransId="{BE7A010E-AC39-4D36-9792-8C666AA93736}"/>
    <dgm:cxn modelId="{86C9DBCA-6E98-4041-80BB-0EFC6DC9A55B}" type="presOf" srcId="{7BDACC86-7F36-4A68-9D1D-577A1F3CC9A0}" destId="{A907AF49-B5D3-45BC-A7A8-5371565F0F6D}" srcOrd="0" destOrd="1" presId="urn:microsoft.com/office/officeart/2005/8/layout/vList5"/>
    <dgm:cxn modelId="{575EC8DA-709B-4C7B-99B8-D12439822272}" srcId="{C09B5F93-7C4B-43F9-A3BD-52253581B8BE}" destId="{590701F7-42E4-4712-AC79-F86529943FBC}" srcOrd="0" destOrd="0" parTransId="{79D8E38C-47DF-4325-B3E9-601A743CF2FC}" sibTransId="{59E534FF-D1E3-44F9-A577-7E6EF84E4F1B}"/>
    <dgm:cxn modelId="{CE3F992A-C788-4B35-B890-F98E6394D2C6}" srcId="{351F95E3-ADCA-4A94-96FB-B4A40AFF7667}" destId="{477F45E8-68AE-4F7F-8CC9-74A3C1EB67CE}" srcOrd="0" destOrd="0" parTransId="{C4C21090-0CE3-403A-A9B4-BA11E38969B4}" sibTransId="{4257BAFC-25D2-42A8-8AE6-0670A50440E9}"/>
    <dgm:cxn modelId="{4BC00448-22E0-42F7-9411-297BA4222173}" type="presOf" srcId="{351F95E3-ADCA-4A94-96FB-B4A40AFF7667}" destId="{19E2E0EB-EE59-4AEC-99BA-4AAC469B6B43}" srcOrd="0" destOrd="0" presId="urn:microsoft.com/office/officeart/2005/8/layout/vList5"/>
    <dgm:cxn modelId="{69D231A0-3AD5-4963-AAA4-02687F8ABB34}" type="presOf" srcId="{C09B5F93-7C4B-43F9-A3BD-52253581B8BE}" destId="{81AB125B-F02E-4C8B-AFDE-138F5E199F25}" srcOrd="0" destOrd="0" presId="urn:microsoft.com/office/officeart/2005/8/layout/vList5"/>
    <dgm:cxn modelId="{C1F52947-0B68-4F17-8F7F-50E42BCBA8DD}" srcId="{C09B5F93-7C4B-43F9-A3BD-52253581B8BE}" destId="{7BDACC86-7F36-4A68-9D1D-577A1F3CC9A0}" srcOrd="1" destOrd="0" parTransId="{3571B9BF-D643-4D2F-9FFD-20858A8F7A33}" sibTransId="{FAF8C042-2520-4B67-8D51-E5EF3D5E1DF7}"/>
    <dgm:cxn modelId="{704C9B45-10A1-4D46-8C11-53DA8BEE8F82}" type="presOf" srcId="{4C3EEE3E-951B-43E1-8F1D-5C3E6083FBF4}" destId="{5FD5E97B-AE31-4ABA-9117-6A741BCC572E}" srcOrd="0" destOrd="1" presId="urn:microsoft.com/office/officeart/2005/8/layout/vList5"/>
    <dgm:cxn modelId="{16D959A6-CE91-4A3C-8DFC-F7C730365B05}" type="presOf" srcId="{477F45E8-68AE-4F7F-8CC9-74A3C1EB67CE}" destId="{5FD5E97B-AE31-4ABA-9117-6A741BCC572E}" srcOrd="0" destOrd="0" presId="urn:microsoft.com/office/officeart/2005/8/layout/vList5"/>
    <dgm:cxn modelId="{F3FC3809-E80C-47CB-8157-F2BF8F019E29}" type="presOf" srcId="{590701F7-42E4-4712-AC79-F86529943FBC}" destId="{A907AF49-B5D3-45BC-A7A8-5371565F0F6D}" srcOrd="0" destOrd="0" presId="urn:microsoft.com/office/officeart/2005/8/layout/vList5"/>
    <dgm:cxn modelId="{6E682593-D4A0-402E-8232-D4E59B071AEE}" srcId="{D0828816-16BA-4864-B20C-EFBBA95B04CA}" destId="{351F95E3-ADCA-4A94-96FB-B4A40AFF7667}" srcOrd="1" destOrd="0" parTransId="{44FC272D-3670-4C2E-B553-EC0E6E70E4FA}" sibTransId="{BCEABB82-3403-4609-8048-5056C289D767}"/>
    <dgm:cxn modelId="{F4195A24-27E5-4E6E-B16E-7C7333812099}" type="presParOf" srcId="{AFF2CB9D-134D-43B5-8745-571004AAE999}" destId="{CD2B4651-E8B5-49A8-A551-CB6678F70358}" srcOrd="0" destOrd="0" presId="urn:microsoft.com/office/officeart/2005/8/layout/vList5"/>
    <dgm:cxn modelId="{4C060949-2379-4255-97C2-7235823C14F2}" type="presParOf" srcId="{CD2B4651-E8B5-49A8-A551-CB6678F70358}" destId="{81AB125B-F02E-4C8B-AFDE-138F5E199F25}" srcOrd="0" destOrd="0" presId="urn:microsoft.com/office/officeart/2005/8/layout/vList5"/>
    <dgm:cxn modelId="{3E304CFF-BA5D-4ECE-89E4-8B048DA2F3AF}" type="presParOf" srcId="{CD2B4651-E8B5-49A8-A551-CB6678F70358}" destId="{A907AF49-B5D3-45BC-A7A8-5371565F0F6D}" srcOrd="1" destOrd="0" presId="urn:microsoft.com/office/officeart/2005/8/layout/vList5"/>
    <dgm:cxn modelId="{E7033474-1AF8-49A6-9C38-A9CA5974E224}" type="presParOf" srcId="{AFF2CB9D-134D-43B5-8745-571004AAE999}" destId="{AC9BF6BA-0ECD-47F9-8EA6-C4B173C9F337}" srcOrd="1" destOrd="0" presId="urn:microsoft.com/office/officeart/2005/8/layout/vList5"/>
    <dgm:cxn modelId="{86621999-84B9-4FE6-809F-33624F5F35B9}" type="presParOf" srcId="{AFF2CB9D-134D-43B5-8745-571004AAE999}" destId="{52641C6E-1CB1-40F5-A7D6-7AF9EB1B0CE1}" srcOrd="2" destOrd="0" presId="urn:microsoft.com/office/officeart/2005/8/layout/vList5"/>
    <dgm:cxn modelId="{506373CF-6CBC-45A4-B088-34E9B3D54A64}" type="presParOf" srcId="{52641C6E-1CB1-40F5-A7D6-7AF9EB1B0CE1}" destId="{19E2E0EB-EE59-4AEC-99BA-4AAC469B6B43}" srcOrd="0" destOrd="0" presId="urn:microsoft.com/office/officeart/2005/8/layout/vList5"/>
    <dgm:cxn modelId="{EB1BC570-9B34-44F0-ACC2-93FB46C92FF4}" type="presParOf" srcId="{52641C6E-1CB1-40F5-A7D6-7AF9EB1B0CE1}" destId="{5FD5E97B-AE31-4ABA-9117-6A741BCC572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593E7F9-24CD-480F-A757-49BDCDC35875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AB200BE-2F58-495B-905F-3798DB7E7820}">
      <dgm:prSet custT="1"/>
      <dgm:spPr/>
      <dgm:t>
        <a:bodyPr/>
        <a:lstStyle/>
        <a:p>
          <a:pPr rtl="0"/>
          <a:r>
            <a:rPr lang="en-GB" sz="2000" dirty="0" smtClean="0"/>
            <a:t>Results: negative log score as a function of the number of user assessments</a:t>
          </a:r>
          <a:endParaRPr lang="en-GB" sz="2000" dirty="0"/>
        </a:p>
      </dgm:t>
    </dgm:pt>
    <dgm:pt modelId="{B0DAB026-31BB-4D41-980E-EE3355EE6725}" type="parTrans" cxnId="{B4196550-4893-46C0-B7A0-F91E2A52CAB3}">
      <dgm:prSet/>
      <dgm:spPr/>
      <dgm:t>
        <a:bodyPr/>
        <a:lstStyle/>
        <a:p>
          <a:endParaRPr lang="en-GB" sz="1400"/>
        </a:p>
      </dgm:t>
    </dgm:pt>
    <dgm:pt modelId="{FA2F56AF-037A-4B06-A7BE-6A3381B24DAD}" type="sibTrans" cxnId="{B4196550-4893-46C0-B7A0-F91E2A52CAB3}">
      <dgm:prSet/>
      <dgm:spPr/>
      <dgm:t>
        <a:bodyPr/>
        <a:lstStyle/>
        <a:p>
          <a:endParaRPr lang="en-GB" sz="1400"/>
        </a:p>
      </dgm:t>
    </dgm:pt>
    <dgm:pt modelId="{7B6659FF-7998-483E-AFE4-4D8191CF75E5}" type="pres">
      <dgm:prSet presAssocID="{D593E7F9-24CD-480F-A757-49BDCDC358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69E07FB-206C-42A4-90E1-15BC061C8DF9}" type="pres">
      <dgm:prSet presAssocID="{CAB200BE-2F58-495B-905F-3798DB7E7820}" presName="parentText" presStyleLbl="node1" presStyleIdx="0" presStyleCnt="1" custScaleY="36058" custLinFactY="-7173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4196550-4893-46C0-B7A0-F91E2A52CAB3}" srcId="{D593E7F9-24CD-480F-A757-49BDCDC35875}" destId="{CAB200BE-2F58-495B-905F-3798DB7E7820}" srcOrd="0" destOrd="0" parTransId="{B0DAB026-31BB-4D41-980E-EE3355EE6725}" sibTransId="{FA2F56AF-037A-4B06-A7BE-6A3381B24DAD}"/>
    <dgm:cxn modelId="{C7153E5D-3B96-4ACE-93EA-0D8EB962AEAB}" type="presOf" srcId="{D593E7F9-24CD-480F-A757-49BDCDC35875}" destId="{7B6659FF-7998-483E-AFE4-4D8191CF75E5}" srcOrd="0" destOrd="0" presId="urn:microsoft.com/office/officeart/2005/8/layout/vList2"/>
    <dgm:cxn modelId="{4BBA1376-7A7F-4617-90B3-B4A4658E6602}" type="presOf" srcId="{CAB200BE-2F58-495B-905F-3798DB7E7820}" destId="{069E07FB-206C-42A4-90E1-15BC061C8DF9}" srcOrd="0" destOrd="0" presId="urn:microsoft.com/office/officeart/2005/8/layout/vList2"/>
    <dgm:cxn modelId="{9E0818FC-69BD-4C53-BACE-346AE177CBEE}" type="presParOf" srcId="{7B6659FF-7998-483E-AFE4-4D8191CF75E5}" destId="{069E07FB-206C-42A4-90E1-15BC061C8D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9664A0-513D-4805-A5B4-083C3EE188C9}">
      <dsp:nvSpPr>
        <dsp:cNvPr id="0" name=""/>
        <dsp:cNvSpPr/>
      </dsp:nvSpPr>
      <dsp:spPr>
        <a:xfrm>
          <a:off x="0" y="6417"/>
          <a:ext cx="8229600" cy="14544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smtClean="0"/>
            <a:t>Optimal active learning to identify best subset of size </a:t>
          </a:r>
          <a14:m xmlns:a14="http://schemas.microsoft.com/office/drawing/2010/main">
            <m:oMath xmlns:m="http://schemas.openxmlformats.org/officeDocument/2006/math">
              <m:r>
                <a:rPr lang="en-GB" sz="2600" b="0" i="1" kern="1200">
                  <a:latin typeface="Cambria Math"/>
                </a:rPr>
                <m:t>𝑘</m:t>
              </m:r>
            </m:oMath>
          </a14:m>
          <a:r>
            <a:rPr lang="en-GB" sz="2600" kern="1200"/>
            <a:t> of </a:t>
          </a:r>
          <a14:m xmlns:a14="http://schemas.microsoft.com/office/drawing/2010/main">
            <m:oMath xmlns:m="http://schemas.openxmlformats.org/officeDocument/2006/math">
              <m:r>
                <a:rPr lang="en-GB" sz="2600" b="0" i="1" kern="1200">
                  <a:latin typeface="Cambria Math"/>
                </a:rPr>
                <m:t>𝑁</m:t>
              </m:r>
              <m:r>
                <a:rPr lang="en-GB" sz="2600" b="0" i="1" kern="1200">
                  <a:latin typeface="Cambria Math"/>
                </a:rPr>
                <m:t> </m:t>
              </m:r>
            </m:oMath>
          </a14:m>
          <a:r>
            <a:rPr lang="en-GB" sz="2600" kern="1200"/>
            <a:t>examples is intractable</a:t>
          </a:r>
        </a:p>
      </dsp:txBody>
      <dsp:txXfrm>
        <a:off x="71001" y="77418"/>
        <a:ext cx="8087598" cy="1312454"/>
      </dsp:txXfrm>
    </dsp:sp>
    <dsp:sp modelId="{C7E32EFA-10BF-4FC1-9312-FD3720F5A396}">
      <dsp:nvSpPr>
        <dsp:cNvPr id="0" name=""/>
        <dsp:cNvSpPr/>
      </dsp:nvSpPr>
      <dsp:spPr>
        <a:xfrm>
          <a:off x="0" y="1535753"/>
          <a:ext cx="8229600" cy="14544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kern="1200" dirty="0" smtClean="0"/>
            <a:t>Even greedy active learning requires </a:t>
          </a:r>
          <a14:m xmlns:a14="http://schemas.microsoft.com/office/drawing/2010/main">
            <m:oMath xmlns:m="http://schemas.openxmlformats.org/officeDocument/2006/math">
              <m:r>
                <m:rPr>
                  <m:sty m:val="p"/>
                </m:rPr>
                <a:rPr lang="en-GB" sz="2600" b="0" i="0" kern="1200">
                  <a:latin typeface="Cambria Math"/>
                </a:rPr>
                <m:t>O</m:t>
              </m:r>
              <m:r>
                <a:rPr lang="en-GB" sz="2600" b="0" i="0" kern="1200">
                  <a:latin typeface="Cambria Math"/>
                </a:rPr>
                <m:t>(</m:t>
              </m:r>
              <m:r>
                <a:rPr lang="en-GB" sz="2600" b="0" i="1" kern="1200">
                  <a:latin typeface="Cambria Math"/>
                </a:rPr>
                <m:t>𝑁𝑘</m:t>
              </m:r>
              <m:r>
                <a:rPr lang="en-GB" sz="2600" b="0" i="1" kern="1200">
                  <a:latin typeface="Cambria Math"/>
                </a:rPr>
                <m:t>)</m:t>
              </m:r>
            </m:oMath>
          </a14:m>
          <a:r>
            <a:rPr lang="en-GB" sz="2600" kern="1200" dirty="0"/>
            <a:t> operations and is computationally costly</a:t>
          </a:r>
        </a:p>
      </dsp:txBody>
      <dsp:txXfrm>
        <a:off x="71001" y="1606754"/>
        <a:ext cx="8087598" cy="1312454"/>
      </dsp:txXfrm>
    </dsp:sp>
    <dsp:sp modelId="{0D367050-48B7-4E45-9C5F-813486F45A13}">
      <dsp:nvSpPr>
        <dsp:cNvPr id="0" name=""/>
        <dsp:cNvSpPr/>
      </dsp:nvSpPr>
      <dsp:spPr>
        <a:xfrm>
          <a:off x="0" y="3065089"/>
          <a:ext cx="8229600" cy="14544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b="1" kern="1200" smtClean="0"/>
            <a:t>In Practice</a:t>
          </a:r>
          <a:r>
            <a:rPr lang="en-GB" sz="2600" kern="1200" smtClean="0"/>
            <a:t>: Filter on an entropy related criterion and decide for each example if it becomes part of the next batch to be sent to the labelling oracle</a:t>
          </a:r>
          <a:endParaRPr lang="en-GB" sz="2600" kern="1200"/>
        </a:p>
      </dsp:txBody>
      <dsp:txXfrm>
        <a:off x="71001" y="3136090"/>
        <a:ext cx="8087598" cy="13124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E07FB-206C-42A4-90E1-15BC061C8DF9}">
      <dsp:nvSpPr>
        <dsp:cNvPr id="0" name=""/>
        <dsp:cNvSpPr/>
      </dsp:nvSpPr>
      <dsp:spPr>
        <a:xfrm>
          <a:off x="0" y="244671"/>
          <a:ext cx="8229600" cy="4320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Modelling User Behaviour</a:t>
          </a:r>
          <a:endParaRPr lang="en-GB" sz="2000" kern="1200" dirty="0"/>
        </a:p>
      </dsp:txBody>
      <dsp:txXfrm>
        <a:off x="21089" y="265760"/>
        <a:ext cx="8187422" cy="3898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E07FB-206C-42A4-90E1-15BC061C8DF9}">
      <dsp:nvSpPr>
        <dsp:cNvPr id="0" name=""/>
        <dsp:cNvSpPr/>
      </dsp:nvSpPr>
      <dsp:spPr>
        <a:xfrm>
          <a:off x="0" y="244671"/>
          <a:ext cx="8229600" cy="4320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Modelling Derived Facts</a:t>
          </a:r>
          <a:endParaRPr lang="en-GB" sz="2000" kern="1200" dirty="0"/>
        </a:p>
      </dsp:txBody>
      <dsp:txXfrm>
        <a:off x="21089" y="265760"/>
        <a:ext cx="8187422" cy="3898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E07FB-206C-42A4-90E1-15BC061C8DF9}">
      <dsp:nvSpPr>
        <dsp:cNvPr id="0" name=""/>
        <dsp:cNvSpPr/>
      </dsp:nvSpPr>
      <dsp:spPr>
        <a:xfrm>
          <a:off x="0" y="244671"/>
          <a:ext cx="8229600" cy="4320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Four Different Models</a:t>
          </a:r>
          <a:endParaRPr lang="en-GB" sz="2000" kern="1200" dirty="0"/>
        </a:p>
      </dsp:txBody>
      <dsp:txXfrm>
        <a:off x="21089" y="265760"/>
        <a:ext cx="8187422" cy="3898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07AF49-B5D3-45BC-A7A8-5371565F0F6D}">
      <dsp:nvSpPr>
        <dsp:cNvPr id="0" name=""/>
        <dsp:cNvSpPr/>
      </dsp:nvSpPr>
      <dsp:spPr>
        <a:xfrm rot="5400000">
          <a:off x="4713034" y="-1529550"/>
          <a:ext cx="1766186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500" kern="1200" smtClean="0"/>
            <a:t>Truth values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GB" sz="2500" b="0" i="1" kern="1200">
                      <a:latin typeface="Cambria Math"/>
                    </a:rPr>
                  </m:ctrlPr>
                </m:sSubPr>
                <m:e>
                  <m:r>
                    <a:rPr lang="en-GB" sz="2500" b="0" i="1" kern="1200">
                      <a:latin typeface="Cambria Math"/>
                    </a:rPr>
                    <m:t>𝑡</m:t>
                  </m:r>
                </m:e>
                <m:sub>
                  <m:r>
                    <a:rPr lang="en-GB" sz="2500" b="0" i="1" kern="1200">
                      <a:latin typeface="Cambria Math"/>
                    </a:rPr>
                    <m:t>𝑖</m:t>
                  </m:r>
                </m:sub>
              </m:sSub>
            </m:oMath>
          </a14:m>
          <a:endParaRPr lang="en-GB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500" kern="1200" smtClean="0"/>
            <a:t>User reliabilities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GB" sz="2500" b="0" i="1" kern="1200">
                      <a:latin typeface="Cambria Math"/>
                    </a:rPr>
                  </m:ctrlPr>
                </m:sSubPr>
                <m:e>
                  <m:r>
                    <a:rPr lang="en-GB" sz="2500" b="0" i="1" kern="1200">
                      <a:latin typeface="Cambria Math"/>
                    </a:rPr>
                    <m:t>𝑢</m:t>
                  </m:r>
                </m:e>
                <m:sub>
                  <m:r>
                    <a:rPr lang="en-GB" sz="2500" b="0" i="1" kern="1200">
                      <a:latin typeface="Cambria Math"/>
                    </a:rPr>
                    <m:t>𝑘</m:t>
                  </m:r>
                </m:sub>
              </m:sSub>
            </m:oMath>
          </a14:m>
          <a:endParaRPr lang="en-GB" sz="2500" kern="1200"/>
        </a:p>
      </dsp:txBody>
      <dsp:txXfrm rot="-5400000">
        <a:off x="2962655" y="307047"/>
        <a:ext cx="5180726" cy="1593750"/>
      </dsp:txXfrm>
    </dsp:sp>
    <dsp:sp modelId="{81AB125B-F02E-4C8B-AFDE-138F5E199F25}">
      <dsp:nvSpPr>
        <dsp:cNvPr id="0" name=""/>
        <dsp:cNvSpPr/>
      </dsp:nvSpPr>
      <dsp:spPr>
        <a:xfrm>
          <a:off x="0" y="55"/>
          <a:ext cx="2962656" cy="22077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smtClean="0"/>
            <a:t>The inference problem consists of inferring the marginal probability distributions over:</a:t>
          </a:r>
          <a:endParaRPr lang="en-GB" sz="2400" kern="1200"/>
        </a:p>
      </dsp:txBody>
      <dsp:txXfrm>
        <a:off x="107773" y="107828"/>
        <a:ext cx="2747110" cy="1992186"/>
      </dsp:txXfrm>
    </dsp:sp>
    <dsp:sp modelId="{5FD5E97B-AE31-4ABA-9117-6A741BCC572E}">
      <dsp:nvSpPr>
        <dsp:cNvPr id="0" name=""/>
        <dsp:cNvSpPr/>
      </dsp:nvSpPr>
      <dsp:spPr>
        <a:xfrm rot="5400000">
          <a:off x="4713034" y="788569"/>
          <a:ext cx="1766186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500" kern="1200" smtClean="0"/>
            <a:t>User feedback </a:t>
          </a:r>
          <a:r>
            <a:rPr lang="en-GB" sz="2500" kern="1200" smtClean="0">
              <a:sym typeface="Wingdings"/>
            </a:rPr>
            <a:t></a:t>
          </a:r>
          <a:r>
            <a:rPr lang="en-GB" sz="2500" kern="1200" smtClean="0"/>
            <a:t> Very efficient inference</a:t>
          </a:r>
          <a:endParaRPr lang="en-GB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500" kern="1200" smtClean="0"/>
            <a:t>Logical dependencies </a:t>
          </a:r>
          <a:r>
            <a:rPr lang="en-GB" sz="2500" kern="1200" smtClean="0">
              <a:sym typeface="Wingdings"/>
            </a:rPr>
            <a:t></a:t>
          </a:r>
          <a:r>
            <a:rPr lang="en-GB" sz="2500" kern="1200" smtClean="0"/>
            <a:t> much less efficient</a:t>
          </a:r>
          <a:endParaRPr lang="en-GB" sz="2500" kern="1200"/>
        </a:p>
      </dsp:txBody>
      <dsp:txXfrm rot="-5400000">
        <a:off x="2962655" y="2625166"/>
        <a:ext cx="5180726" cy="1593750"/>
      </dsp:txXfrm>
    </dsp:sp>
    <dsp:sp modelId="{19E2E0EB-EE59-4AEC-99BA-4AAC469B6B43}">
      <dsp:nvSpPr>
        <dsp:cNvPr id="0" name=""/>
        <dsp:cNvSpPr/>
      </dsp:nvSpPr>
      <dsp:spPr>
        <a:xfrm>
          <a:off x="0" y="2318174"/>
          <a:ext cx="2962656" cy="22077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smtClean="0"/>
            <a:t>We use approximate message passing (loopy belief propagation</a:t>
          </a:r>
          <a:endParaRPr lang="en-GB" sz="2400" kern="1200"/>
        </a:p>
      </dsp:txBody>
      <dsp:txXfrm>
        <a:off x="107773" y="2425947"/>
        <a:ext cx="2747110" cy="19921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491D61-041F-49AA-BFF8-EEEF04CF2F44}">
      <dsp:nvSpPr>
        <dsp:cNvPr id="0" name=""/>
        <dsp:cNvSpPr/>
      </dsp:nvSpPr>
      <dsp:spPr>
        <a:xfrm>
          <a:off x="0" y="142581"/>
          <a:ext cx="8229600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833 interlinked facts about prominent scientists from YAGO</a:t>
          </a:r>
          <a:endParaRPr lang="en-GB" sz="2000" kern="1200" dirty="0"/>
        </a:p>
      </dsp:txBody>
      <dsp:txXfrm>
        <a:off x="23417" y="165998"/>
        <a:ext cx="8182766" cy="432866"/>
      </dsp:txXfrm>
    </dsp:sp>
    <dsp:sp modelId="{710C2011-294F-4E37-90E3-A0A78B4A9DC4}">
      <dsp:nvSpPr>
        <dsp:cNvPr id="0" name=""/>
        <dsp:cNvSpPr/>
      </dsp:nvSpPr>
      <dsp:spPr>
        <a:xfrm>
          <a:off x="0" y="679881"/>
          <a:ext cx="8229600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Includes transitive relationships, e.g., </a:t>
          </a:r>
          <a:r>
            <a:rPr lang="en-GB" sz="2000" i="1" kern="1200" dirty="0" err="1" smtClean="0"/>
            <a:t>isA</a:t>
          </a:r>
          <a:r>
            <a:rPr lang="en-GB" sz="2000" i="1" kern="1200" dirty="0" smtClean="0"/>
            <a:t>, influences, </a:t>
          </a:r>
          <a:r>
            <a:rPr lang="en-GB" sz="2000" i="1" kern="1200" dirty="0" err="1" smtClean="0"/>
            <a:t>locatedIn</a:t>
          </a:r>
          <a:endParaRPr lang="en-GB" sz="2000" kern="1200" dirty="0"/>
        </a:p>
      </dsp:txBody>
      <dsp:txXfrm>
        <a:off x="23417" y="703298"/>
        <a:ext cx="8182766" cy="432866"/>
      </dsp:txXfrm>
    </dsp:sp>
    <dsp:sp modelId="{273DD68F-169A-4C4A-9CD3-C4DE59BE9CFF}">
      <dsp:nvSpPr>
        <dsp:cNvPr id="0" name=""/>
        <dsp:cNvSpPr/>
      </dsp:nvSpPr>
      <dsp:spPr>
        <a:xfrm>
          <a:off x="0" y="1217181"/>
          <a:ext cx="8229600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271 randomly generated facts from YAGO entities and relations</a:t>
          </a:r>
          <a:endParaRPr lang="en-GB" sz="2000" kern="1200"/>
        </a:p>
      </dsp:txBody>
      <dsp:txXfrm>
        <a:off x="23417" y="1240598"/>
        <a:ext cx="8182766" cy="432866"/>
      </dsp:txXfrm>
    </dsp:sp>
    <dsp:sp modelId="{04F16AD3-D256-46B3-9CCF-873B90D532D2}">
      <dsp:nvSpPr>
        <dsp:cNvPr id="0" name=""/>
        <dsp:cNvSpPr/>
      </dsp:nvSpPr>
      <dsp:spPr>
        <a:xfrm>
          <a:off x="0" y="1754481"/>
          <a:ext cx="8229600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Deductive closure resulted in 329 pairs of facts that imply another fact</a:t>
          </a:r>
          <a:endParaRPr lang="en-GB" sz="2000" kern="1200"/>
        </a:p>
      </dsp:txBody>
      <dsp:txXfrm>
        <a:off x="23417" y="1777898"/>
        <a:ext cx="8182766" cy="432866"/>
      </dsp:txXfrm>
    </dsp:sp>
    <dsp:sp modelId="{78C54C48-EF24-4D9C-BF96-6D90DD6E3FD9}">
      <dsp:nvSpPr>
        <dsp:cNvPr id="0" name=""/>
        <dsp:cNvSpPr/>
      </dsp:nvSpPr>
      <dsp:spPr>
        <a:xfrm>
          <a:off x="0" y="2291781"/>
          <a:ext cx="8229600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True/False labels were collected from Amazon Mechanical Turk (AMTurk)</a:t>
          </a:r>
          <a:endParaRPr lang="en-GB" sz="2000" kern="1200"/>
        </a:p>
      </dsp:txBody>
      <dsp:txXfrm>
        <a:off x="23417" y="2315198"/>
        <a:ext cx="8182766" cy="432866"/>
      </dsp:txXfrm>
    </dsp:sp>
    <dsp:sp modelId="{672A5A2D-D8CA-4B64-B01A-F8785BDF0C2E}">
      <dsp:nvSpPr>
        <dsp:cNvPr id="0" name=""/>
        <dsp:cNvSpPr/>
      </dsp:nvSpPr>
      <dsp:spPr>
        <a:xfrm>
          <a:off x="0" y="2829081"/>
          <a:ext cx="8229600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111 AMTurk users were presented tasks of 5 facts each (10 US cents per task)</a:t>
          </a:r>
          <a:endParaRPr lang="en-GB" sz="2000" kern="1200"/>
        </a:p>
      </dsp:txBody>
      <dsp:txXfrm>
        <a:off x="23417" y="2852498"/>
        <a:ext cx="8182766" cy="432866"/>
      </dsp:txXfrm>
    </dsp:sp>
    <dsp:sp modelId="{ECF72C45-AD3F-49A3-B41C-B7ABB606A72A}">
      <dsp:nvSpPr>
        <dsp:cNvPr id="0" name=""/>
        <dsp:cNvSpPr/>
      </dsp:nvSpPr>
      <dsp:spPr>
        <a:xfrm>
          <a:off x="0" y="3366381"/>
          <a:ext cx="8229600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Each user completed between 1 and 186 tasks</a:t>
          </a:r>
          <a:endParaRPr lang="en-GB" sz="2000" kern="1200"/>
        </a:p>
      </dsp:txBody>
      <dsp:txXfrm>
        <a:off x="23417" y="3389798"/>
        <a:ext cx="8182766" cy="432866"/>
      </dsp:txXfrm>
    </dsp:sp>
    <dsp:sp modelId="{508E5779-FE93-4B8B-84A4-29DF7B2D9119}">
      <dsp:nvSpPr>
        <dsp:cNvPr id="0" name=""/>
        <dsp:cNvSpPr/>
      </dsp:nvSpPr>
      <dsp:spPr>
        <a:xfrm>
          <a:off x="0" y="3903681"/>
          <a:ext cx="8229600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Total number of feedback labels 11,031</a:t>
          </a:r>
          <a:endParaRPr lang="en-GB" sz="2000" kern="1200"/>
        </a:p>
      </dsp:txBody>
      <dsp:txXfrm>
        <a:off x="23417" y="3927098"/>
        <a:ext cx="8182766" cy="4328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E07FB-206C-42A4-90E1-15BC061C8DF9}">
      <dsp:nvSpPr>
        <dsp:cNvPr id="0" name=""/>
        <dsp:cNvSpPr/>
      </dsp:nvSpPr>
      <dsp:spPr>
        <a:xfrm>
          <a:off x="0" y="0"/>
          <a:ext cx="8229600" cy="4320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Results: negative log score as a function of the number of user assessments</a:t>
          </a:r>
          <a:endParaRPr lang="en-GB" sz="2000" kern="1200" dirty="0"/>
        </a:p>
      </dsp:txBody>
      <dsp:txXfrm>
        <a:off x="21089" y="21089"/>
        <a:ext cx="8187422" cy="3898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E07FB-206C-42A4-90E1-15BC061C8DF9}">
      <dsp:nvSpPr>
        <dsp:cNvPr id="0" name=""/>
        <dsp:cNvSpPr/>
      </dsp:nvSpPr>
      <dsp:spPr>
        <a:xfrm>
          <a:off x="0" y="0"/>
          <a:ext cx="8229599" cy="4320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Results: users represented by their u and ū (for the D2 model) </a:t>
          </a:r>
          <a:endParaRPr lang="en-GB" sz="2000" kern="1200" dirty="0"/>
        </a:p>
      </dsp:txBody>
      <dsp:txXfrm>
        <a:off x="21089" y="21089"/>
        <a:ext cx="8187421" cy="3898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E07FB-206C-42A4-90E1-15BC061C8DF9}">
      <dsp:nvSpPr>
        <dsp:cNvPr id="0" name=""/>
        <dsp:cNvSpPr/>
      </dsp:nvSpPr>
      <dsp:spPr>
        <a:xfrm>
          <a:off x="0" y="76197"/>
          <a:ext cx="8229599" cy="4320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Feature-based feedback model</a:t>
          </a:r>
          <a:endParaRPr lang="en-GB" sz="2000" kern="1200" dirty="0"/>
        </a:p>
      </dsp:txBody>
      <dsp:txXfrm>
        <a:off x="21089" y="97286"/>
        <a:ext cx="8187421" cy="3898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DE3D2-DF6D-4FF0-9F5D-87D1E5F1159C}" type="datetimeFigureOut">
              <a:rPr lang="en-GB" smtClean="0"/>
              <a:t>10/02/2011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00138-3084-4554-BB91-AD737A1988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017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nutshell: We have a database of 100K time-stamped articles, pulled from many RSS feeds (they are all classified). I made the assumption that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50K stories / articles are going to run past us;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want to make some decent future predictions (on the second 50K – they are time-stamped so simulate in some way the non-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i.i.d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process of events happening in the world);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a  budget to pay for 2K articles to get labelled;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Labelling happens online – as we see articles, they are shipped out to MT.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three pages: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Vanilla – just picking the first 2K that we see;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Selective – with some basic information-based heuristics;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training data – what we would get if all 50K stories were labelled.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used the model that we currently use for Emporia (two bags of words for the title / description summary header).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00138-3084-4554-BB91-AD737A19880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97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80960-3D1A-4421-A912-F4168B429CA5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453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80960-3D1A-4421-A912-F4168B429CA5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45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engadget.com/2011/02/02/roboearth-teaches-robots-to-learn-from-peers-pour-european-frui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hyperlink" Target="http://research.microsoft.com/apps/pubs/default.aspx?id=141158" TargetMode="Externa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29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28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9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Data" Target="../diagrams/data10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hyperlink" Target="http://research.microsoft.com/apps/pubs/default.aspx?id=132648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1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jectemporia.co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Smarter Crowd:</a:t>
            </a:r>
            <a:br>
              <a:rPr lang="en-GB" dirty="0" smtClean="0"/>
            </a:br>
            <a:r>
              <a:rPr lang="en-GB" dirty="0"/>
              <a:t>Active Learning, Knowledge Corroboration, and Collective IQs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Thore Graepel</a:t>
            </a:r>
          </a:p>
          <a:p>
            <a:r>
              <a:rPr lang="en-GB" dirty="0" smtClean="0"/>
              <a:t>Joint work with Ralf </a:t>
            </a:r>
            <a:r>
              <a:rPr lang="en-GB" dirty="0"/>
              <a:t>Herbrich, Ulrich Paquet, David Stern, Jurgen Van Gael, Gjergji Kasneci, </a:t>
            </a:r>
            <a:r>
              <a:rPr lang="en-GB" dirty="0" smtClean="0"/>
              <a:t>Gabriella Kazai, Michal </a:t>
            </a:r>
            <a:r>
              <a:rPr lang="en-GB" dirty="0" err="1" smtClean="0"/>
              <a:t>Kosinksi</a:t>
            </a:r>
            <a:r>
              <a:rPr lang="en-GB" dirty="0" smtClean="0"/>
              <a:t>, and John Rust</a:t>
            </a:r>
          </a:p>
          <a:p>
            <a:r>
              <a:rPr lang="en-GB" dirty="0" smtClean="0"/>
              <a:t>Microsoft Research, Cambridge, 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981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Fold.it - Protein Folding Game to Engage Crowd in Research</a:t>
            </a:r>
            <a:endParaRPr lang="en-GB" dirty="0"/>
          </a:p>
        </p:txBody>
      </p:sp>
      <p:pic>
        <p:nvPicPr>
          <p:cNvPr id="5" name="Welcome to Foldit!!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8450" y="1600200"/>
            <a:ext cx="6008688" cy="4525963"/>
          </a:xfrm>
        </p:spPr>
      </p:pic>
    </p:spTree>
    <p:extLst>
      <p:ext uri="{BB962C8B-B14F-4D97-AF65-F5344CB8AC3E}">
        <p14:creationId xmlns:p14="http://schemas.microsoft.com/office/powerpoint/2010/main" val="103496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reCaptcha</a:t>
            </a:r>
            <a:r>
              <a:rPr lang="en-GB" dirty="0" smtClean="0"/>
              <a:t>: An Automated Turing Test Helps Digitizing Old Books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3810000" cy="3199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05400"/>
            <a:ext cx="51816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14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RoboEarth</a:t>
            </a:r>
            <a:r>
              <a:rPr lang="en-GB" dirty="0" smtClean="0"/>
              <a:t> – Wikipedia for Robots (</a:t>
            </a:r>
            <a:r>
              <a:rPr lang="en-GB" dirty="0" err="1" smtClean="0"/>
              <a:t>Skynet</a:t>
            </a:r>
            <a:r>
              <a:rPr lang="en-GB" dirty="0" smtClean="0"/>
              <a:t> Version 1.0)</a:t>
            </a:r>
            <a:endParaRPr lang="en-GB" dirty="0"/>
          </a:p>
        </p:txBody>
      </p:sp>
      <p:pic>
        <p:nvPicPr>
          <p:cNvPr id="1026" name="Picture 2" descr="http://www.blogcdn.com/www.engadget.com/media/2011/02/roboearthamigo-2011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729581"/>
            <a:ext cx="47625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83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Mechanical Turk/</a:t>
            </a:r>
            <a:r>
              <a:rPr lang="en-GB" dirty="0" err="1" smtClean="0"/>
              <a:t>Crowdflower</a:t>
            </a:r>
            <a:r>
              <a:rPr lang="en-GB" dirty="0"/>
              <a:t> </a:t>
            </a:r>
            <a:r>
              <a:rPr lang="en-GB" dirty="0" smtClean="0"/>
              <a:t>– Artificial </a:t>
            </a:r>
            <a:r>
              <a:rPr lang="en-GB" dirty="0" err="1" smtClean="0"/>
              <a:t>Artificial</a:t>
            </a:r>
            <a:r>
              <a:rPr lang="en-GB" dirty="0" smtClean="0"/>
              <a:t> Intelligence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828800"/>
            <a:ext cx="4856018" cy="41612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28799"/>
            <a:ext cx="4724400" cy="4072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411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A </a:t>
            </a:r>
            <a:r>
              <a:rPr lang="en-GB" dirty="0" smtClean="0"/>
              <a:t>Taxonomy </a:t>
            </a:r>
            <a:r>
              <a:rPr lang="en-GB" dirty="0"/>
              <a:t>of </a:t>
            </a:r>
            <a:r>
              <a:rPr lang="en-GB" dirty="0" smtClean="0"/>
              <a:t>Distributed Human Computation (Quinn &amp; </a:t>
            </a:r>
            <a:r>
              <a:rPr lang="en-GB" dirty="0" err="1" smtClean="0"/>
              <a:t>Bederson</a:t>
            </a:r>
            <a:r>
              <a:rPr lang="en-GB" dirty="0" smtClean="0"/>
              <a:t>, 2009)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sz="4500" dirty="0"/>
              <a:t>Genre</a:t>
            </a:r>
          </a:p>
          <a:p>
            <a:pPr lvl="1">
              <a:buFont typeface="Arial" pitchFamily="34" charset="0"/>
              <a:buChar char="•"/>
            </a:pPr>
            <a:r>
              <a:rPr lang="en-GB" sz="3800" dirty="0"/>
              <a:t>Games with a purpose, </a:t>
            </a:r>
            <a:r>
              <a:rPr lang="en-GB" sz="3800" dirty="0">
                <a:solidFill>
                  <a:srgbClr val="FF0000"/>
                </a:solidFill>
              </a:rPr>
              <a:t>Mechanized labour</a:t>
            </a:r>
            <a:r>
              <a:rPr lang="en-GB" sz="3800" dirty="0"/>
              <a:t>, Wisdom of crowds, Crowdsourcing, Dual-purpose work, Grand search, Human-based genetic algorithms, Knowledge collection from volunteer contributors</a:t>
            </a:r>
          </a:p>
          <a:p>
            <a:r>
              <a:rPr lang="en-GB" sz="4500" dirty="0"/>
              <a:t>Motivation</a:t>
            </a:r>
          </a:p>
          <a:p>
            <a:pPr lvl="1">
              <a:buFont typeface="Arial" pitchFamily="34" charset="0"/>
              <a:buChar char="•"/>
            </a:pPr>
            <a:r>
              <a:rPr lang="en-GB" sz="3800" dirty="0">
                <a:solidFill>
                  <a:srgbClr val="FF0000"/>
                </a:solidFill>
              </a:rPr>
              <a:t>Pay (Fortune)</a:t>
            </a:r>
            <a:r>
              <a:rPr lang="en-GB" sz="3800" dirty="0"/>
              <a:t>, Altruism (Fulfilment), Fun, Implicit, +Fame</a:t>
            </a:r>
          </a:p>
          <a:p>
            <a:r>
              <a:rPr lang="en-GB" sz="4500" dirty="0"/>
              <a:t>Quality</a:t>
            </a:r>
          </a:p>
          <a:p>
            <a:pPr lvl="1">
              <a:buFont typeface="Arial" pitchFamily="34" charset="0"/>
              <a:buChar char="•"/>
            </a:pPr>
            <a:r>
              <a:rPr lang="en-GB" sz="3800" dirty="0"/>
              <a:t>Forced agreement, </a:t>
            </a:r>
            <a:r>
              <a:rPr lang="en-GB" sz="3800" dirty="0">
                <a:solidFill>
                  <a:srgbClr val="FF0000"/>
                </a:solidFill>
              </a:rPr>
              <a:t>Economic model</a:t>
            </a:r>
            <a:r>
              <a:rPr lang="en-GB" sz="3800" dirty="0"/>
              <a:t>, Defensive task design, </a:t>
            </a:r>
            <a:r>
              <a:rPr lang="en-GB" sz="3800" dirty="0">
                <a:solidFill>
                  <a:srgbClr val="FF0000"/>
                </a:solidFill>
              </a:rPr>
              <a:t>Redundancy (flat, hierarchical)</a:t>
            </a:r>
            <a:r>
              <a:rPr lang="en-GB" sz="3800" dirty="0"/>
              <a:t>, Reputation system</a:t>
            </a:r>
          </a:p>
          <a:p>
            <a:r>
              <a:rPr lang="en-GB" sz="4500" dirty="0"/>
              <a:t>Other</a:t>
            </a:r>
          </a:p>
          <a:p>
            <a:pPr lvl="1">
              <a:buFont typeface="Arial" pitchFamily="34" charset="0"/>
              <a:buChar char="•"/>
            </a:pPr>
            <a:r>
              <a:rPr lang="en-GB" sz="3800" dirty="0"/>
              <a:t>Human skill, participation time, cognitive load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7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Human-Machine Learning Systems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Combine Machine Learning and Crowdsourcing</a:t>
            </a:r>
          </a:p>
          <a:p>
            <a:pPr lvl="1"/>
            <a:r>
              <a:rPr lang="en-GB" dirty="0" smtClean="0"/>
              <a:t>Use crowdsourcing to generate training examples or labels for a given task</a:t>
            </a:r>
          </a:p>
          <a:p>
            <a:pPr lvl="1"/>
            <a:r>
              <a:rPr lang="en-GB" dirty="0" smtClean="0"/>
              <a:t>Use Machine Learning to learn models/predictors from training examples</a:t>
            </a:r>
          </a:p>
          <a:p>
            <a:pPr lvl="1"/>
            <a:r>
              <a:rPr lang="en-GB" dirty="0" smtClean="0"/>
              <a:t>Use  models/predictors to perform task at scale</a:t>
            </a:r>
          </a:p>
          <a:p>
            <a:r>
              <a:rPr lang="en-GB" dirty="0" smtClean="0"/>
              <a:t>Examples:</a:t>
            </a:r>
          </a:p>
          <a:p>
            <a:pPr lvl="1"/>
            <a:r>
              <a:rPr lang="en-GB" dirty="0"/>
              <a:t>A</a:t>
            </a:r>
            <a:r>
              <a:rPr lang="en-GB" dirty="0" smtClean="0"/>
              <a:t>utomatic labelling of news stories</a:t>
            </a:r>
          </a:p>
          <a:p>
            <a:pPr lvl="1"/>
            <a:r>
              <a:rPr lang="en-GB" dirty="0" smtClean="0"/>
              <a:t>Judging of query/</a:t>
            </a:r>
            <a:r>
              <a:rPr lang="en-GB" dirty="0" err="1" smtClean="0"/>
              <a:t>url</a:t>
            </a:r>
            <a:r>
              <a:rPr lang="en-GB" dirty="0" smtClean="0"/>
              <a:t> pairs of search results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60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Crowdsourcing</a:t>
            </a:r>
          </a:p>
          <a:p>
            <a:pPr lvl="1"/>
            <a:r>
              <a:rPr lang="en-GB" dirty="0" smtClean="0"/>
              <a:t>Examples and Distinctions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Active Learning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Which tasks to solve?</a:t>
            </a:r>
          </a:p>
          <a:p>
            <a:r>
              <a:rPr lang="en-GB" dirty="0" smtClean="0"/>
              <a:t>Knowledge Corroboration</a:t>
            </a:r>
          </a:p>
          <a:p>
            <a:pPr lvl="1"/>
            <a:r>
              <a:rPr lang="en-GB" dirty="0" smtClean="0"/>
              <a:t>How to combine answers?</a:t>
            </a:r>
          </a:p>
          <a:p>
            <a:r>
              <a:rPr lang="en-GB" dirty="0" smtClean="0"/>
              <a:t>Crowd Psychometrics</a:t>
            </a:r>
          </a:p>
          <a:p>
            <a:pPr lvl="1"/>
            <a:r>
              <a:rPr lang="en-GB" dirty="0" smtClean="0"/>
              <a:t>How smart is the crowd?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26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Active Learning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Instead of a fixed data set we are given an “oracle” that labels data at a cost</a:t>
            </a:r>
          </a:p>
          <a:p>
            <a:r>
              <a:rPr lang="en-GB" dirty="0" smtClean="0"/>
              <a:t>Select optimal labelling strategy given</a:t>
            </a:r>
          </a:p>
          <a:p>
            <a:pPr lvl="1"/>
            <a:r>
              <a:rPr lang="en-GB" dirty="0" smtClean="0"/>
              <a:t>Cost of a label</a:t>
            </a:r>
          </a:p>
          <a:p>
            <a:pPr lvl="1"/>
            <a:r>
              <a:rPr lang="en-GB" dirty="0" smtClean="0"/>
              <a:t>Marginal value of a label</a:t>
            </a:r>
          </a:p>
          <a:p>
            <a:pPr lvl="1"/>
            <a:r>
              <a:rPr lang="en-GB" dirty="0" smtClean="0"/>
              <a:t>Required accuracy</a:t>
            </a:r>
          </a:p>
          <a:p>
            <a:pPr lvl="1"/>
            <a:r>
              <a:rPr lang="en-GB" dirty="0" smtClean="0"/>
              <a:t>Dynamics of the data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89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Active Learning (McKay, 1992)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Prediction task with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GB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n-GB" b="1" i="1" smtClean="0">
                        <a:latin typeface="Cambria Math"/>
                      </a:rPr>
                      <m:t>={</m:t>
                    </m:r>
                    <m:sSub>
                      <m:sSubPr>
                        <m:ctrlPr>
                          <a:rPr lang="en-GB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GB" b="0" i="1" smtClean="0">
                            <a:latin typeface="Cambria Math"/>
                          </a:rPr>
                          <m:t>𝑚</m:t>
                        </m:r>
                      </m:sub>
                    </m:sSub>
                    <m:r>
                      <a:rPr lang="en-GB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GB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en-GB" b="0" i="1" smtClean="0">
                            <a:latin typeface="Cambria Math"/>
                          </a:rPr>
                          <m:t>𝑚</m:t>
                        </m:r>
                      </m:sub>
                    </m:sSub>
                    <m:r>
                      <a:rPr lang="en-GB" b="1" i="1" smtClean="0">
                        <a:latin typeface="Cambria Math"/>
                      </a:rPr>
                      <m:t>}</m:t>
                    </m:r>
                  </m:oMath>
                </a14:m>
                <a:endParaRPr lang="en-GB" b="0" dirty="0" smtClean="0"/>
              </a:p>
              <a:p>
                <a:r>
                  <a:rPr lang="en-GB" dirty="0" smtClean="0"/>
                  <a:t>Specify prior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/>
                      </a:rPr>
                      <m:t>𝑝</m:t>
                    </m:r>
                    <m:r>
                      <a:rPr lang="en-GB" b="0" i="1" smtClean="0">
                        <a:latin typeface="Cambria Math"/>
                      </a:rPr>
                      <m:t>(</m:t>
                    </m:r>
                    <m:r>
                      <a:rPr lang="en-GB" b="1" i="1" smtClean="0">
                        <a:latin typeface="Cambria Math"/>
                      </a:rPr>
                      <m:t>𝒘</m:t>
                    </m:r>
                    <m:r>
                      <a:rPr lang="en-GB" b="1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GB" dirty="0" smtClean="0"/>
                  <a:t> and likelihood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/>
                      </a:rPr>
                      <m:t>𝑝</m:t>
                    </m:r>
                    <m:r>
                      <a:rPr lang="en-GB" b="0" i="1" smtClean="0">
                        <a:latin typeface="Cambria Math"/>
                      </a:rPr>
                      <m:t>(</m:t>
                    </m:r>
                    <m:r>
                      <a:rPr lang="en-GB" b="0" i="1" smtClean="0">
                        <a:latin typeface="Cambria Math"/>
                      </a:rPr>
                      <m:t>𝑦</m:t>
                    </m:r>
                    <m:r>
                      <a:rPr lang="en-GB" b="0" i="1" smtClean="0">
                        <a:latin typeface="Cambria Math"/>
                      </a:rPr>
                      <m:t>|</m:t>
                    </m:r>
                    <m:r>
                      <a:rPr lang="en-GB" b="1" i="1" smtClean="0">
                        <a:latin typeface="Cambria Math"/>
                      </a:rPr>
                      <m:t>𝒙</m:t>
                    </m:r>
                    <m:r>
                      <a:rPr lang="en-GB" b="0" i="1" smtClean="0">
                        <a:latin typeface="Cambria Math"/>
                      </a:rPr>
                      <m:t>,</m:t>
                    </m:r>
                    <m:r>
                      <a:rPr lang="en-GB" b="1" i="1" smtClean="0">
                        <a:latin typeface="Cambria Math"/>
                      </a:rPr>
                      <m:t>𝒘</m:t>
                    </m:r>
                    <m:r>
                      <a:rPr lang="en-GB" b="0" i="1" smtClean="0">
                        <a:latin typeface="Cambria Math"/>
                      </a:rPr>
                      <m:t>)</m:t>
                    </m:r>
                  </m:oMath>
                </a14:m>
                <a:endParaRPr lang="en-GB" dirty="0" smtClean="0"/>
              </a:p>
              <a:p>
                <a:r>
                  <a:rPr lang="en-GB" dirty="0" smtClean="0"/>
                  <a:t>Use Bayes’ Law to obtain posterior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n-GB" b="1" i="1" smtClean="0">
                        <a:latin typeface="Cambria Math"/>
                      </a:rPr>
                      <m:t>(</m:t>
                    </m:r>
                    <m:r>
                      <a:rPr lang="en-GB" b="1" i="1" smtClean="0">
                        <a:latin typeface="Cambria Math"/>
                      </a:rPr>
                      <m:t>𝒘</m:t>
                    </m:r>
                    <m:r>
                      <a:rPr lang="en-GB" b="1" i="1" smtClean="0">
                        <a:latin typeface="Cambria Math"/>
                      </a:rPr>
                      <m:t>)</m:t>
                    </m:r>
                    <m:r>
                      <a:rPr lang="en-GB" b="0" i="1" smtClean="0">
                        <a:latin typeface="Cambria Math"/>
                      </a:rPr>
                      <m:t>≔</m:t>
                    </m:r>
                    <m:r>
                      <a:rPr lang="en-GB" b="0" i="1" smtClean="0">
                        <a:latin typeface="Cambria Math"/>
                      </a:rPr>
                      <m:t>𝑝</m:t>
                    </m:r>
                    <m:r>
                      <a:rPr lang="en-GB" b="0" i="1" smtClean="0">
                        <a:latin typeface="Cambria Math"/>
                      </a:rPr>
                      <m:t>(</m:t>
                    </m:r>
                    <m:r>
                      <a:rPr lang="en-GB" b="1" i="1" smtClean="0">
                        <a:latin typeface="Cambria Math"/>
                      </a:rPr>
                      <m:t>𝒘</m:t>
                    </m:r>
                    <m:r>
                      <a:rPr lang="en-GB" b="1" i="1" smtClean="0">
                        <a:latin typeface="Cambria Math"/>
                      </a:rPr>
                      <m:t>|</m:t>
                    </m:r>
                    <m:sSub>
                      <m:sSubPr>
                        <m:ctrlPr>
                          <a:rPr lang="en-GB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GB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n-GB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GB" dirty="0" smtClean="0"/>
                  <a:t> after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/>
                      </a:rPr>
                      <m:t>𝑁</m:t>
                    </m:r>
                  </m:oMath>
                </a14:m>
                <a:r>
                  <a:rPr lang="en-GB" dirty="0" smtClean="0"/>
                  <a:t> data points</a:t>
                </a:r>
              </a:p>
              <a:p>
                <a:r>
                  <a:rPr lang="en-GB" dirty="0" smtClean="0"/>
                  <a:t>Post. </a:t>
                </a:r>
                <a:r>
                  <a:rPr lang="en-GB" dirty="0"/>
                  <a:t>e</a:t>
                </a:r>
                <a:r>
                  <a:rPr lang="en-GB" dirty="0" smtClean="0"/>
                  <a:t>ntropy: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n-GB" b="0" i="1" smtClean="0">
                        <a:latin typeface="Cambria Math"/>
                      </a:rPr>
                      <m:t>≔∫</m:t>
                    </m:r>
                    <m:sSub>
                      <m:sSubPr>
                        <m:ctrlPr>
                          <a:rPr lang="en-GB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GB" b="1" i="1" smtClean="0">
                            <a:latin typeface="Cambria Math"/>
                          </a:rPr>
                          <m:t>𝒘</m:t>
                        </m:r>
                      </m:e>
                    </m:d>
                    <m:func>
                      <m:funcPr>
                        <m:ctrlPr>
                          <a:rPr lang="en-GB" b="1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en-GB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/>
                              </a:rPr>
                              <m:t>𝑚</m:t>
                            </m:r>
                            <m:r>
                              <a:rPr lang="en-GB" b="1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GB" b="1" i="1" smtClean="0">
                                <a:latin typeface="Cambria Math"/>
                              </a:rPr>
                              <m:t>𝒘</m:t>
                            </m:r>
                            <m:r>
                              <a:rPr lang="en-GB" b="1" i="1" smtClean="0">
                                <a:latin typeface="Cambria Math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GB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/>
                                  </a:rPr>
                                  <m:t>𝑁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GB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GB" b="1" i="1">
                                    <a:latin typeface="Cambria Math"/>
                                  </a:rPr>
                                  <m:t>𝒘</m:t>
                                </m:r>
                              </m:e>
                            </m:d>
                          </m:den>
                        </m:f>
                        <m:r>
                          <a:rPr lang="en-GB" b="0" i="1" smtClean="0">
                            <a:latin typeface="Cambria Math"/>
                          </a:rPr>
                          <m:t>𝑑</m:t>
                        </m:r>
                        <m:r>
                          <a:rPr lang="en-GB" b="1" i="1" smtClean="0">
                            <a:latin typeface="Cambria Math"/>
                          </a:rPr>
                          <m:t>𝒘</m:t>
                        </m:r>
                      </m:e>
                    </m:func>
                  </m:oMath>
                </a14:m>
                <a:endParaRPr lang="en-GB" dirty="0" smtClean="0"/>
              </a:p>
              <a:p>
                <a:r>
                  <a:rPr lang="en-GB" dirty="0" smtClean="0"/>
                  <a:t>Select next data point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/>
                          </a:rPr>
                          <m:t>𝒙</m:t>
                        </m:r>
                      </m:e>
                      <m:sup>
                        <m:r>
                          <a:rPr lang="en-GB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b="1" dirty="0" smtClean="0"/>
                  <a:t> </a:t>
                </a:r>
                <a:r>
                  <a:rPr lang="en-GB" dirty="0" smtClean="0"/>
                  <a:t>to maximise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GB" b="0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>
                            <a:latin typeface="Cambria Math"/>
                          </a:rPr>
                          <m:t>Δ</m:t>
                        </m:r>
                        <m:r>
                          <a:rPr lang="en-GB" i="1">
                            <a:latin typeface="Cambria Math"/>
                          </a:rPr>
                          <m:t>𝑆</m:t>
                        </m:r>
                        <m:r>
                          <a:rPr lang="en-GB" b="1" i="1"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n-GB" b="1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GB" b="1" i="1">
                                <a:latin typeface="Cambria Math"/>
                              </a:rPr>
                              <m:t>𝒙</m:t>
                            </m:r>
                          </m:e>
                        </m:d>
                      </m:e>
                    </m:d>
                    <m:r>
                      <a:rPr lang="en-GB" b="0" i="1" dirty="0" smtClean="0">
                        <a:latin typeface="Cambria Math"/>
                      </a:rPr>
                      <m:t>≔</m:t>
                    </m:r>
                    <m:r>
                      <a:rPr lang="en-GB" b="0" i="1" dirty="0" smtClean="0">
                        <a:latin typeface="Cambria Math"/>
                      </a:rPr>
                      <m:t>𝐸</m:t>
                    </m:r>
                    <m:r>
                      <a:rPr lang="en-GB" b="0" i="1" dirty="0" smtClean="0">
                        <a:latin typeface="Cambria Math"/>
                      </a:rPr>
                      <m:t>[</m:t>
                    </m:r>
                    <m:sSub>
                      <m:sSubPr>
                        <m:ctrlPr>
                          <a:rPr lang="en-GB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𝑁</m:t>
                        </m:r>
                      </m:sub>
                    </m:sSub>
                    <m:r>
                      <a:rPr lang="en-GB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GB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en-GB" b="0" i="1" smtClean="0">
                            <a:latin typeface="Cambria Math"/>
                          </a:rPr>
                          <m:t>𝑁</m:t>
                        </m:r>
                        <m:r>
                          <a:rPr lang="en-GB" b="0" i="1" smtClean="0">
                            <a:latin typeface="Cambria Math"/>
                          </a:rPr>
                          <m:t>+1</m:t>
                        </m:r>
                      </m:sub>
                    </m:sSub>
                    <m:r>
                      <a:rPr lang="en-GB" b="1" i="1" smtClean="0">
                        <a:latin typeface="Cambria Math"/>
                      </a:rPr>
                      <m:t>(</m:t>
                    </m:r>
                    <m:r>
                      <a:rPr lang="en-GB" b="1" i="1" smtClean="0">
                        <a:latin typeface="Cambria Math"/>
                      </a:rPr>
                      <m:t>𝒙</m:t>
                    </m:r>
                    <m:r>
                      <a:rPr lang="en-GB" b="1" i="1" smtClean="0">
                        <a:latin typeface="Cambria Math"/>
                      </a:rPr>
                      <m:t>)]</m:t>
                    </m:r>
                  </m:oMath>
                </a14:m>
                <a:r>
                  <a:rPr lang="en-GB" b="1" dirty="0" smtClean="0"/>
                  <a:t> </a:t>
                </a:r>
                <a:endParaRPr lang="en-GB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6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731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09800" y="1828800"/>
            <a:ext cx="4419600" cy="434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Active Learning Illustration</a:t>
            </a:r>
            <a:endParaRPr lang="en-GB" dirty="0"/>
          </a:p>
        </p:txBody>
      </p:sp>
      <p:sp>
        <p:nvSpPr>
          <p:cNvPr id="43" name="Rectangle 42"/>
          <p:cNvSpPr/>
          <p:nvPr/>
        </p:nvSpPr>
        <p:spPr>
          <a:xfrm>
            <a:off x="2057400" y="4000500"/>
            <a:ext cx="4724400" cy="2324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>
            <a:off x="1734942" y="4000500"/>
            <a:ext cx="55669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429000" y="1695343"/>
            <a:ext cx="3048000" cy="41206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90800" y="2209800"/>
            <a:ext cx="2971800" cy="4191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5820471" y="1625025"/>
                <a:ext cx="131305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>
                          <a:latin typeface="Cambria Math"/>
                        </a:rPr>
                        <m:t>𝑝</m:t>
                      </m:r>
                      <m:r>
                        <a:rPr lang="en-GB" sz="3200" i="1">
                          <a:latin typeface="Cambria Math"/>
                        </a:rPr>
                        <m:t>(</m:t>
                      </m:r>
                      <m:r>
                        <a:rPr lang="en-GB" sz="3200" b="1" i="1">
                          <a:latin typeface="Cambria Math"/>
                        </a:rPr>
                        <m:t>𝒘</m:t>
                      </m:r>
                      <m:r>
                        <a:rPr lang="en-GB" sz="3200" b="1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471" y="1625025"/>
                <a:ext cx="1313057" cy="5847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6916543" y="3911025"/>
                <a:ext cx="131305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3200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6543" y="3911025"/>
                <a:ext cx="1313057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6002143" y="5739825"/>
                <a:ext cx="131305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3200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143" y="5739825"/>
                <a:ext cx="1313057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629471" y="1695343"/>
                <a:ext cx="131305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3200" b="1" i="1" smtClean="0"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471" y="1695343"/>
                <a:ext cx="1313057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490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'Lux </a:t>
            </a:r>
            <a:r>
              <a:rPr lang="en-GB" dirty="0" err="1"/>
              <a:t>Aurumque</a:t>
            </a:r>
            <a:r>
              <a:rPr lang="en-GB" dirty="0"/>
              <a:t>'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8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Active Filtering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82124761"/>
                  </p:ext>
                </p:extLst>
              </p:nvPr>
            </p:nvGraphicFramePr>
            <p:xfrm>
              <a:off x="457200" y="1265237"/>
              <a:ext cx="8229600" cy="452596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5" name="Content Placeholder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182124761"/>
                  </p:ext>
                </p:extLst>
              </p:nvPr>
            </p:nvGraphicFramePr>
            <p:xfrm>
              <a:off x="457200" y="1265237"/>
              <a:ext cx="8229600" cy="452596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4" name="TextBox 3"/>
          <p:cNvSpPr txBox="1"/>
          <p:nvPr/>
        </p:nvSpPr>
        <p:spPr>
          <a:xfrm>
            <a:off x="533400" y="593467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Also see Ulrich </a:t>
            </a:r>
            <a:r>
              <a:rPr lang="en-GB" dirty="0"/>
              <a:t>Paquet, Jurgen Van Gael, David Stern, Gjergji Kasneci, Ralf Herbrich, and Thore Graepel, </a:t>
            </a:r>
            <a:r>
              <a:rPr lang="en-GB" dirty="0" err="1">
                <a:hlinkClick r:id="rId11" action="ppaction://hlinkfile"/>
              </a:rPr>
              <a:t>Vuvuzelas</a:t>
            </a:r>
            <a:r>
              <a:rPr lang="en-GB" dirty="0">
                <a:hlinkClick r:id="rId11" action="ppaction://hlinkfile"/>
              </a:rPr>
              <a:t> &amp; Active Learning for Online Classification</a:t>
            </a:r>
            <a:r>
              <a:rPr lang="en-GB" dirty="0"/>
              <a:t>, in </a:t>
            </a:r>
            <a:r>
              <a:rPr lang="en-GB" i="1" dirty="0"/>
              <a:t>Computational Social Science and the Wisdom of Crowds Workshop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835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Arrow Connector 28"/>
          <p:cNvCxnSpPr/>
          <p:nvPr/>
        </p:nvCxnSpPr>
        <p:spPr>
          <a:xfrm rot="5400000">
            <a:off x="-1258663" y="2637309"/>
            <a:ext cx="4895750" cy="1588"/>
          </a:xfrm>
          <a:prstGeom prst="straightConnector1">
            <a:avLst/>
          </a:prstGeom>
          <a:ln w="857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GB" dirty="0" smtClean="0"/>
              <a:t>RSS feeds</a:t>
            </a:r>
            <a:br>
              <a:rPr lang="en-GB" dirty="0" smtClean="0"/>
            </a:br>
            <a:r>
              <a:rPr lang="en-GB" dirty="0" smtClean="0"/>
              <a:t>Stories from Twitter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79512" y="548680"/>
          <a:ext cx="2962672" cy="9448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962672"/>
              </a:tblGrid>
              <a:tr h="1715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 smtClean="0"/>
                        <a:t>http://tirania.org/blog/archive/2010/aug-03.html</a:t>
                      </a:r>
                    </a:p>
                  </a:txBody>
                  <a:tcPr/>
                </a:tc>
              </a:tr>
              <a:tr h="171548">
                <a:tc>
                  <a:txBody>
                    <a:bodyPr/>
                    <a:lstStyle/>
                    <a:p>
                      <a:r>
                        <a:rPr lang="en-GB" sz="1000" b="1" dirty="0" err="1" smtClean="0"/>
                        <a:t>MonoTools</a:t>
                      </a:r>
                      <a:r>
                        <a:rPr lang="en-GB" sz="1000" b="1" dirty="0" smtClean="0"/>
                        <a:t> 2 for </a:t>
                      </a:r>
                      <a:r>
                        <a:rPr lang="en-GB" sz="1000" b="1" dirty="0" err="1" smtClean="0"/>
                        <a:t>VisualStudio</a:t>
                      </a:r>
                      <a:r>
                        <a:rPr lang="en-GB" sz="1000" b="1" dirty="0" smtClean="0"/>
                        <a:t> has been released</a:t>
                      </a:r>
                      <a:endParaRPr lang="en-GB" sz="1000" b="1" dirty="0"/>
                    </a:p>
                  </a:txBody>
                  <a:tcPr/>
                </a:tc>
              </a:tr>
              <a:tr h="171548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We just released Mono Tools for Visual Studio.</a:t>
                      </a:r>
                      <a:endParaRPr lang="en-GB" sz="1000" dirty="0"/>
                    </a:p>
                  </a:txBody>
                  <a:tcPr/>
                </a:tc>
              </a:tr>
              <a:tr h="171548">
                <a:tc>
                  <a:txBody>
                    <a:bodyPr/>
                    <a:lstStyle/>
                    <a:p>
                      <a:r>
                        <a:rPr lang="en-GB" sz="1000" b="1" i="0" dirty="0" smtClean="0">
                          <a:solidFill>
                            <a:srgbClr val="FF0000"/>
                          </a:solidFill>
                        </a:rPr>
                        <a:t>2010-08-03</a:t>
                      </a:r>
                      <a:r>
                        <a:rPr lang="en-GB" sz="1000" dirty="0" smtClean="0"/>
                        <a:t> 19:21:00.000</a:t>
                      </a:r>
                      <a:endParaRPr lang="en-GB" sz="1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512" y="1738888"/>
          <a:ext cx="3984104" cy="140208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3984104"/>
              </a:tblGrid>
              <a:tr h="198566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http://www.nytimes.com/2010/08/04/science/space/04nasa.html</a:t>
                      </a:r>
                      <a:endParaRPr lang="en-GB" sz="800" dirty="0"/>
                    </a:p>
                  </a:txBody>
                  <a:tcPr/>
                </a:tc>
              </a:tr>
              <a:tr h="198566">
                <a:tc>
                  <a:txBody>
                    <a:bodyPr/>
                    <a:lstStyle/>
                    <a:p>
                      <a:r>
                        <a:rPr lang="en-GB" sz="1000" b="1" dirty="0" smtClean="0"/>
                        <a:t>News Analysis: As Space Priorities Shift, Orbiting Station Takes On a Central Role</a:t>
                      </a:r>
                      <a:endParaRPr lang="en-GB" sz="1000" b="1" dirty="0"/>
                    </a:p>
                  </a:txBody>
                  <a:tcPr/>
                </a:tc>
              </a:tr>
              <a:tr h="212166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If the International Space Station were ever abandoned, the United States’ human spaceflight program would lose one of its last remaining reasons for being.</a:t>
                      </a:r>
                      <a:endParaRPr lang="en-GB" sz="1000" dirty="0"/>
                    </a:p>
                  </a:txBody>
                  <a:tcPr/>
                </a:tc>
              </a:tr>
              <a:tr h="198566"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rgbClr val="FF0000"/>
                          </a:solidFill>
                        </a:rPr>
                        <a:t>2010-08-04</a:t>
                      </a:r>
                      <a:r>
                        <a:rPr lang="en-GB" sz="1000" dirty="0" smtClean="0"/>
                        <a:t> 06:10:03.000</a:t>
                      </a:r>
                      <a:endParaRPr lang="en-GB" sz="1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79512" y="3429000"/>
          <a:ext cx="3912096" cy="109728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3912096"/>
              </a:tblGrid>
              <a:tr h="0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http://www.thatsfit.com/2010/08/27/stars-favorite-pilates-moves-to-lose-baby-weight/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000" b="1" dirty="0" smtClean="0"/>
                        <a:t>The Best Pilates Moves for Losing Baby Weight</a:t>
                      </a:r>
                      <a:endParaRPr lang="en-GB" sz="1000" b="1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Bryan </a:t>
                      </a:r>
                      <a:r>
                        <a:rPr lang="en-GB" sz="1000" dirty="0" err="1" smtClean="0"/>
                        <a:t>Bedder</a:t>
                      </a:r>
                      <a:r>
                        <a:rPr lang="en-GB" sz="1000" dirty="0" smtClean="0"/>
                        <a:t>, Getty Images for </a:t>
                      </a:r>
                      <a:r>
                        <a:rPr lang="en-GB" sz="1000" dirty="0" err="1" smtClean="0"/>
                        <a:t>Tribeca</a:t>
                      </a:r>
                      <a:r>
                        <a:rPr lang="en-GB" sz="1000" dirty="0" smtClean="0"/>
                        <a:t> Film Festival August is one of the biggest birth months.</a:t>
                      </a:r>
                      <a:endParaRPr lang="en-GB" sz="10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rgbClr val="FF0000"/>
                          </a:solidFill>
                        </a:rPr>
                        <a:t>2010-08-27</a:t>
                      </a:r>
                      <a:r>
                        <a:rPr lang="en-GB" sz="1000" dirty="0" smtClean="0"/>
                        <a:t> 14:00:00.000</a:t>
                      </a:r>
                      <a:endParaRPr lang="en-GB" sz="1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2" descr="http://ts1.mm.bing.net/images/thumbnail.aspx?q=409056055064&amp;id=789ceb9e3d38ad0a2f26280baf33b4a9&amp;index=ch1&amp;url=http://www.edwardcates.com/wp-content/uploads/2008/11/rss_ic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780928"/>
            <a:ext cx="288032" cy="285152"/>
          </a:xfrm>
          <a:prstGeom prst="rect">
            <a:avLst/>
          </a:prstGeom>
          <a:noFill/>
        </p:spPr>
      </p:pic>
      <p:pic>
        <p:nvPicPr>
          <p:cNvPr id="10" name="Picture 2" descr="http://ts1.mm.bing.net/images/thumbnail.aspx?q=409056055064&amp;id=789ceb9e3d38ad0a2f26280baf33b4a9&amp;index=ch1&amp;url=http://www.edwardcates.com/wp-content/uploads/2008/11/rss_ic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149080"/>
            <a:ext cx="288032" cy="285151"/>
          </a:xfrm>
          <a:prstGeom prst="rect">
            <a:avLst/>
          </a:prstGeom>
          <a:noFill/>
        </p:spPr>
      </p:pic>
      <p:pic>
        <p:nvPicPr>
          <p:cNvPr id="1026" name="Picture 2" descr="http://ts1.mm.bing.net/images/thumbnail.aspx?q=409056055064&amp;id=789ceb9e3d38ad0a2f26280baf33b4a9&amp;index=ch1&amp;url=http://www.edwardcates.com/wp-content/uploads/2008/11/rss_ic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196753"/>
            <a:ext cx="290942" cy="288032"/>
          </a:xfrm>
          <a:prstGeom prst="rect">
            <a:avLst/>
          </a:prstGeom>
          <a:noFill/>
        </p:spPr>
      </p:pic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107504" y="5517232"/>
          <a:ext cx="5040560" cy="124968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5040560"/>
              </a:tblGrid>
              <a:tr h="164274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http://www.engadget.com/2010/11/17/verizons-redzone-channel-streaming-fios-football-app-for-ipad-s/</a:t>
                      </a:r>
                      <a:endParaRPr lang="en-GB" sz="800" dirty="0"/>
                    </a:p>
                  </a:txBody>
                  <a:tcPr/>
                </a:tc>
              </a:tr>
              <a:tr h="164274">
                <a:tc>
                  <a:txBody>
                    <a:bodyPr/>
                    <a:lstStyle/>
                    <a:p>
                      <a:r>
                        <a:rPr lang="en-GB" sz="1000" b="1" dirty="0" smtClean="0"/>
                        <a:t>Verizon's </a:t>
                      </a:r>
                      <a:r>
                        <a:rPr lang="en-GB" sz="1000" b="1" dirty="0" err="1" smtClean="0"/>
                        <a:t>RedZone</a:t>
                      </a:r>
                      <a:r>
                        <a:rPr lang="en-GB" sz="1000" b="1" dirty="0" smtClean="0"/>
                        <a:t> Channel-streaming </a:t>
                      </a:r>
                      <a:r>
                        <a:rPr lang="en-GB" sz="1000" b="1" dirty="0" err="1" smtClean="0"/>
                        <a:t>FiOS</a:t>
                      </a:r>
                      <a:r>
                        <a:rPr lang="en-GB" sz="1000" b="1" dirty="0" smtClean="0"/>
                        <a:t> Football app for </a:t>
                      </a:r>
                      <a:r>
                        <a:rPr lang="en-GB" sz="1000" b="1" dirty="0" err="1" smtClean="0"/>
                        <a:t>iPad</a:t>
                      </a:r>
                      <a:r>
                        <a:rPr lang="en-GB" sz="1000" b="1" dirty="0" smtClean="0"/>
                        <a:t> shows up on iTunes (again)</a:t>
                      </a:r>
                      <a:endParaRPr lang="en-GB" sz="1000" b="1" dirty="0"/>
                    </a:p>
                  </a:txBody>
                  <a:tcPr/>
                </a:tc>
              </a:tr>
              <a:tr h="243035">
                <a:tc>
                  <a:txBody>
                    <a:bodyPr/>
                    <a:lstStyle/>
                    <a:p>
                      <a:r>
                        <a:rPr lang="en-GB" sz="1000" dirty="0" smtClean="0"/>
                        <a:t>Though the </a:t>
                      </a:r>
                      <a:r>
                        <a:rPr lang="en-GB" sz="1000" dirty="0" err="1" smtClean="0"/>
                        <a:t>FiOS</a:t>
                      </a:r>
                      <a:r>
                        <a:rPr lang="en-GB" sz="1000" dirty="0" smtClean="0"/>
                        <a:t> Football app for </a:t>
                      </a:r>
                      <a:r>
                        <a:rPr lang="en-GB" sz="1000" dirty="0" err="1" smtClean="0"/>
                        <a:t>iPad</a:t>
                      </a:r>
                      <a:r>
                        <a:rPr lang="en-GB" sz="1000" dirty="0" smtClean="0"/>
                        <a:t> only showed up on the App Store for a short time a couple of weeks ago, it was long enough for us to fall in love with having access to </a:t>
                      </a:r>
                      <a:r>
                        <a:rPr lang="en-GB" sz="1000" dirty="0" err="1" smtClean="0"/>
                        <a:t>RedZone</a:t>
                      </a:r>
                      <a:r>
                        <a:rPr lang="en-GB" sz="1000" dirty="0" smtClean="0"/>
                        <a:t> Channel video and stats in our laps while keeping the TV tuned to one key game.</a:t>
                      </a:r>
                      <a:endParaRPr lang="en-GB" sz="1000" dirty="0"/>
                    </a:p>
                  </a:txBody>
                  <a:tcPr/>
                </a:tc>
              </a:tr>
              <a:tr h="164274"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rgbClr val="FF0000"/>
                          </a:solidFill>
                        </a:rPr>
                        <a:t>2010-11-17</a:t>
                      </a:r>
                      <a:r>
                        <a:rPr lang="en-GB" sz="1000" dirty="0" smtClean="0"/>
                        <a:t> 10:14:00.000</a:t>
                      </a:r>
                      <a:endParaRPr lang="en-GB" sz="1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" name="Picture 2" descr="http://ts1.mm.bing.net/images/thumbnail.aspx?q=409056055064&amp;id=789ceb9e3d38ad0a2f26280baf33b4a9&amp;index=ch1&amp;url=http://www.edwardcates.com/wp-content/uploads/2008/11/rss_ic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381329"/>
            <a:ext cx="290942" cy="288032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539552" y="4797152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time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2" name="Right Brace 31"/>
          <p:cNvSpPr/>
          <p:nvPr/>
        </p:nvSpPr>
        <p:spPr>
          <a:xfrm>
            <a:off x="4139952" y="476672"/>
            <a:ext cx="360040" cy="4680520"/>
          </a:xfrm>
          <a:prstGeom prst="rightBrace">
            <a:avLst>
              <a:gd name="adj1" fmla="val 8333"/>
              <a:gd name="adj2" fmla="val 76963"/>
            </a:avLst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5868144" y="4869160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... then ...</a:t>
            </a:r>
            <a:endParaRPr lang="en-GB" dirty="0"/>
          </a:p>
        </p:txBody>
      </p:sp>
      <p:sp>
        <p:nvSpPr>
          <p:cNvPr id="35" name="Rectangular Callout 34"/>
          <p:cNvSpPr/>
          <p:nvPr/>
        </p:nvSpPr>
        <p:spPr>
          <a:xfrm>
            <a:off x="5364088" y="5661248"/>
            <a:ext cx="3384376" cy="936104"/>
          </a:xfrm>
          <a:prstGeom prst="wedgeRectCallout">
            <a:avLst>
              <a:gd name="adj1" fmla="val -58182"/>
              <a:gd name="adj2" fmla="val -46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... what is the probability that this story is about </a:t>
            </a:r>
            <a:r>
              <a:rPr lang="en-GB" b="1" i="1" dirty="0" smtClean="0"/>
              <a:t>technology</a:t>
            </a:r>
            <a:r>
              <a:rPr lang="en-GB" dirty="0" smtClean="0"/>
              <a:t>? (or some class)</a:t>
            </a:r>
            <a:endParaRPr lang="en-GB" dirty="0"/>
          </a:p>
        </p:txBody>
      </p:sp>
      <p:sp>
        <p:nvSpPr>
          <p:cNvPr id="36" name="Rectangular Callout 35"/>
          <p:cNvSpPr/>
          <p:nvPr/>
        </p:nvSpPr>
        <p:spPr>
          <a:xfrm>
            <a:off x="5148064" y="3645024"/>
            <a:ext cx="2232248" cy="864096"/>
          </a:xfrm>
          <a:prstGeom prst="wedgeRectCallout">
            <a:avLst>
              <a:gd name="adj1" fmla="val -76015"/>
              <a:gd name="adj2" fmla="val -46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dirty="0" smtClean="0"/>
              <a:t>We have a budget to get a fixed number of these labelled ...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102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dirty="0" smtClean="0"/>
              <a:t>Labelling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116288" y="4581128"/>
          <a:ext cx="3984104" cy="94488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3984104"/>
              </a:tblGrid>
              <a:tr h="198566"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Title:</a:t>
                      </a:r>
                      <a:r>
                        <a:rPr lang="en-GB" sz="1000" b="1" dirty="0" smtClean="0"/>
                        <a:t> News Analysis: As Space Priorities Shift, Orbiting Station Takes On a Central Role</a:t>
                      </a:r>
                      <a:endParaRPr lang="en-GB" sz="1000" b="1" dirty="0"/>
                    </a:p>
                  </a:txBody>
                  <a:tcPr/>
                </a:tc>
              </a:tr>
              <a:tr h="212166">
                <a:tc>
                  <a:txBody>
                    <a:bodyPr/>
                    <a:lstStyle/>
                    <a:p>
                      <a:r>
                        <a:rPr lang="en-GB" sz="10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Summary: </a:t>
                      </a:r>
                      <a:r>
                        <a:rPr lang="en-GB" sz="1000" dirty="0" smtClean="0"/>
                        <a:t>If the International Space Station were ever abandoned, the United States’ human spaceflight program would lose one of its last remaining reasons for being.</a:t>
                      </a:r>
                      <a:endParaRPr lang="en-GB" sz="10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2" name="Straight Arrow Connector 21"/>
          <p:cNvCxnSpPr/>
          <p:nvPr/>
        </p:nvCxnSpPr>
        <p:spPr>
          <a:xfrm rot="5400000">
            <a:off x="-767836" y="2479269"/>
            <a:ext cx="3915367" cy="318"/>
          </a:xfrm>
          <a:prstGeom prst="straightConnector1">
            <a:avLst/>
          </a:prstGeom>
          <a:ln w="857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Content Placeholder 5"/>
          <p:cNvGraphicFramePr>
            <a:graphicFrameLocks/>
          </p:cNvGraphicFramePr>
          <p:nvPr/>
        </p:nvGraphicFramePr>
        <p:xfrm>
          <a:off x="179512" y="836712"/>
          <a:ext cx="2370138" cy="75590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70138"/>
              </a:tblGrid>
              <a:tr h="1706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dirty="0" smtClean="0"/>
                        <a:t>http://tirania.org/blog/archive/2010/aug-03.html</a:t>
                      </a:r>
                    </a:p>
                  </a:txBody>
                  <a:tcPr marL="73152" marR="73152" marT="36576" marB="36576"/>
                </a:tc>
              </a:tr>
              <a:tr h="195072">
                <a:tc>
                  <a:txBody>
                    <a:bodyPr/>
                    <a:lstStyle/>
                    <a:p>
                      <a:r>
                        <a:rPr lang="en-GB" sz="800" b="1" dirty="0" err="1" smtClean="0"/>
                        <a:t>MonoTools</a:t>
                      </a:r>
                      <a:r>
                        <a:rPr lang="en-GB" sz="800" b="1" dirty="0" smtClean="0"/>
                        <a:t> 2 for </a:t>
                      </a:r>
                      <a:r>
                        <a:rPr lang="en-GB" sz="800" b="1" dirty="0" err="1" smtClean="0"/>
                        <a:t>VisualStudio</a:t>
                      </a:r>
                      <a:r>
                        <a:rPr lang="en-GB" sz="800" b="1" dirty="0" smtClean="0"/>
                        <a:t> has been released</a:t>
                      </a:r>
                      <a:endParaRPr lang="en-GB" sz="800" b="1" dirty="0"/>
                    </a:p>
                  </a:txBody>
                  <a:tcPr marL="73152" marR="73152" marT="36576" marB="36576"/>
                </a:tc>
              </a:tr>
              <a:tr h="195072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We just released Mono Tools for Visual Studio.</a:t>
                      </a:r>
                      <a:endParaRPr lang="en-GB" sz="800" dirty="0"/>
                    </a:p>
                  </a:txBody>
                  <a:tcPr marL="73152" marR="73152" marT="36576" marB="36576"/>
                </a:tc>
              </a:tr>
              <a:tr h="195072">
                <a:tc>
                  <a:txBody>
                    <a:bodyPr/>
                    <a:lstStyle/>
                    <a:p>
                      <a:r>
                        <a:rPr lang="en-GB" sz="800" b="1" i="0" dirty="0" smtClean="0">
                          <a:solidFill>
                            <a:srgbClr val="FF0000"/>
                          </a:solidFill>
                        </a:rPr>
                        <a:t>2010-08-03</a:t>
                      </a:r>
                      <a:r>
                        <a:rPr lang="en-GB" sz="800" dirty="0" smtClean="0"/>
                        <a:t> 19:21:00.000</a:t>
                      </a:r>
                      <a:endParaRPr lang="en-GB" sz="800" dirty="0"/>
                    </a:p>
                  </a:txBody>
                  <a:tcPr marL="73152" marR="73152" marT="36576" marB="36576"/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179512" y="1738888"/>
          <a:ext cx="3187283" cy="1121664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3187283"/>
              </a:tblGrid>
              <a:tr h="170688">
                <a:tc>
                  <a:txBody>
                    <a:bodyPr/>
                    <a:lstStyle/>
                    <a:p>
                      <a:r>
                        <a:rPr lang="en-GB" sz="600" dirty="0" smtClean="0"/>
                        <a:t>http://www.nytimes.com/2010/08/04/science/space/04nasa.html</a:t>
                      </a:r>
                      <a:endParaRPr lang="en-GB" sz="600" dirty="0"/>
                    </a:p>
                  </a:txBody>
                  <a:tcPr marL="73152" marR="73152" marT="36576" marB="36576"/>
                </a:tc>
              </a:tr>
              <a:tr h="316992"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News Analysis: As Space Priorities Shift, Orbiting Station Takes On a Central Role</a:t>
                      </a:r>
                      <a:endParaRPr lang="en-GB" sz="800" b="1" dirty="0"/>
                    </a:p>
                  </a:txBody>
                  <a:tcPr marL="73152" marR="73152" marT="36576" marB="36576"/>
                </a:tc>
              </a:tr>
              <a:tr h="438912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If the International Space Station were ever abandoned, the United States’ human spaceflight program would lose one of its last remaining reasons for being.</a:t>
                      </a:r>
                      <a:endParaRPr lang="en-GB" sz="800" dirty="0"/>
                    </a:p>
                  </a:txBody>
                  <a:tcPr marL="73152" marR="73152" marT="36576" marB="36576"/>
                </a:tc>
              </a:tr>
              <a:tr h="195072">
                <a:tc>
                  <a:txBody>
                    <a:bodyPr/>
                    <a:lstStyle/>
                    <a:p>
                      <a:r>
                        <a:rPr lang="en-GB" sz="800" b="1" dirty="0" smtClean="0">
                          <a:solidFill>
                            <a:srgbClr val="FF0000"/>
                          </a:solidFill>
                        </a:rPr>
                        <a:t>2010-08-04</a:t>
                      </a:r>
                      <a:r>
                        <a:rPr lang="en-GB" sz="800" dirty="0" smtClean="0"/>
                        <a:t> 06:10:03.000</a:t>
                      </a:r>
                      <a:endParaRPr lang="en-GB" sz="800" dirty="0"/>
                    </a:p>
                  </a:txBody>
                  <a:tcPr marL="73152" marR="73152" marT="36576" marB="36576"/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179512" y="2996952"/>
          <a:ext cx="3129677" cy="877824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3129677"/>
              </a:tblGrid>
              <a:tr h="170688">
                <a:tc>
                  <a:txBody>
                    <a:bodyPr/>
                    <a:lstStyle/>
                    <a:p>
                      <a:r>
                        <a:rPr lang="en-GB" sz="600" dirty="0" smtClean="0"/>
                        <a:t>http://www.thatsfit.com/2010/08/27/stars-favorite-pilates-moves-to-lose-baby-weight/</a:t>
                      </a:r>
                    </a:p>
                  </a:txBody>
                  <a:tcPr marL="73152" marR="73152" marT="36576" marB="36576"/>
                </a:tc>
              </a:tr>
              <a:tr h="195072">
                <a:tc>
                  <a:txBody>
                    <a:bodyPr/>
                    <a:lstStyle/>
                    <a:p>
                      <a:r>
                        <a:rPr lang="en-GB" sz="800" b="1" dirty="0" smtClean="0"/>
                        <a:t>The Best Pilates Moves for Losing Baby Weight</a:t>
                      </a:r>
                      <a:endParaRPr lang="en-GB" sz="800" b="1" dirty="0"/>
                    </a:p>
                  </a:txBody>
                  <a:tcPr marL="73152" marR="73152" marT="36576" marB="36576"/>
                </a:tc>
              </a:tr>
              <a:tr h="316992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Bryan </a:t>
                      </a:r>
                      <a:r>
                        <a:rPr lang="en-GB" sz="800" dirty="0" err="1" smtClean="0"/>
                        <a:t>Bedder</a:t>
                      </a:r>
                      <a:r>
                        <a:rPr lang="en-GB" sz="800" dirty="0" smtClean="0"/>
                        <a:t>, Getty Images for </a:t>
                      </a:r>
                      <a:r>
                        <a:rPr lang="en-GB" sz="800" dirty="0" err="1" smtClean="0"/>
                        <a:t>Tribeca</a:t>
                      </a:r>
                      <a:r>
                        <a:rPr lang="en-GB" sz="800" dirty="0" smtClean="0"/>
                        <a:t> Film Festival August is one of the biggest birth months.</a:t>
                      </a:r>
                      <a:endParaRPr lang="en-GB" sz="800" dirty="0"/>
                    </a:p>
                  </a:txBody>
                  <a:tcPr marL="73152" marR="73152" marT="36576" marB="36576"/>
                </a:tc>
              </a:tr>
              <a:tr h="195072">
                <a:tc>
                  <a:txBody>
                    <a:bodyPr/>
                    <a:lstStyle/>
                    <a:p>
                      <a:r>
                        <a:rPr lang="en-GB" sz="800" b="1" dirty="0" smtClean="0">
                          <a:solidFill>
                            <a:srgbClr val="FF0000"/>
                          </a:solidFill>
                        </a:rPr>
                        <a:t>2010-08-27</a:t>
                      </a:r>
                      <a:r>
                        <a:rPr lang="en-GB" sz="800" dirty="0" smtClean="0"/>
                        <a:t> 14:00:00.000</a:t>
                      </a:r>
                      <a:endParaRPr lang="en-GB" sz="800" dirty="0"/>
                    </a:p>
                  </a:txBody>
                  <a:tcPr marL="73152" marR="73152" marT="36576" marB="36576"/>
                </a:tc>
              </a:tr>
            </a:tbl>
          </a:graphicData>
        </a:graphic>
      </p:graphicFrame>
      <p:pic>
        <p:nvPicPr>
          <p:cNvPr id="26" name="Picture 2" descr="http://ts1.mm.bing.net/images/thumbnail.aspx?q=409056055064&amp;id=789ceb9e3d38ad0a2f26280baf33b4a9&amp;index=ch1&amp;url=http://www.edwardcates.com/wp-content/uploads/2008/11/rss_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636912"/>
            <a:ext cx="230426" cy="228122"/>
          </a:xfrm>
          <a:prstGeom prst="rect">
            <a:avLst/>
          </a:prstGeom>
          <a:noFill/>
        </p:spPr>
      </p:pic>
      <p:pic>
        <p:nvPicPr>
          <p:cNvPr id="27" name="Picture 2" descr="http://ts1.mm.bing.net/images/thumbnail.aspx?q=409056055064&amp;id=789ceb9e3d38ad0a2f26280baf33b4a9&amp;index=ch1&amp;url=http://www.edwardcates.com/wp-content/uploads/2008/11/rss_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3645024"/>
            <a:ext cx="230426" cy="228121"/>
          </a:xfrm>
          <a:prstGeom prst="rect">
            <a:avLst/>
          </a:prstGeom>
          <a:noFill/>
        </p:spPr>
      </p:pic>
      <p:pic>
        <p:nvPicPr>
          <p:cNvPr id="28" name="Picture 2" descr="http://ts1.mm.bing.net/images/thumbnail.aspx?q=409056055064&amp;id=789ceb9e3d38ad0a2f26280baf33b4a9&amp;index=ch1&amp;url=http://www.edwardcates.com/wp-content/uploads/2008/11/rss_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340768"/>
            <a:ext cx="232754" cy="230426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467544" y="400506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time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0" name="Right Brace 29"/>
          <p:cNvSpPr/>
          <p:nvPr/>
        </p:nvSpPr>
        <p:spPr>
          <a:xfrm>
            <a:off x="3347864" y="476672"/>
            <a:ext cx="288032" cy="3888432"/>
          </a:xfrm>
          <a:prstGeom prst="rightBrace">
            <a:avLst>
              <a:gd name="adj1" fmla="val 8333"/>
              <a:gd name="adj2" fmla="val 47422"/>
            </a:avLst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ight Brace 31"/>
          <p:cNvSpPr/>
          <p:nvPr/>
        </p:nvSpPr>
        <p:spPr>
          <a:xfrm flipH="1">
            <a:off x="755576" y="4653136"/>
            <a:ext cx="216024" cy="2016224"/>
          </a:xfrm>
          <a:prstGeom prst="rightBrace">
            <a:avLst>
              <a:gd name="adj1" fmla="val 8333"/>
              <a:gd name="adj2" fmla="val 29736"/>
            </a:avLst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3707904" y="2132856"/>
            <a:ext cx="413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50K, of which there is a budget to </a:t>
            </a:r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label</a:t>
            </a:r>
            <a:r>
              <a:rPr lang="en-GB" dirty="0" smtClean="0"/>
              <a:t> 2K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35496" y="4809926"/>
            <a:ext cx="864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Test</a:t>
            </a:r>
            <a:r>
              <a:rPr lang="en-GB" dirty="0" smtClean="0"/>
              <a:t> on</a:t>
            </a:r>
          </a:p>
          <a:p>
            <a:r>
              <a:rPr lang="en-GB" dirty="0" smtClean="0"/>
              <a:t>50K new stories</a:t>
            </a:r>
            <a:endParaRPr lang="en-GB" dirty="0"/>
          </a:p>
        </p:txBody>
      </p:sp>
      <p:cxnSp>
        <p:nvCxnSpPr>
          <p:cNvPr id="36" name="Straight Arrow Connector 35"/>
          <p:cNvCxnSpPr/>
          <p:nvPr/>
        </p:nvCxnSpPr>
        <p:spPr>
          <a:xfrm rot="5400000">
            <a:off x="251917" y="5661645"/>
            <a:ext cx="1873002" cy="1588"/>
          </a:xfrm>
          <a:prstGeom prst="straightConnector1">
            <a:avLst/>
          </a:prstGeom>
          <a:ln w="857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920150" y="5517232"/>
            <a:ext cx="4540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x</a:t>
            </a:r>
            <a:r>
              <a:rPr lang="en-GB" dirty="0" smtClean="0"/>
              <a:t> = (bag of </a:t>
            </a:r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title</a:t>
            </a:r>
            <a:r>
              <a:rPr lang="en-GB" dirty="0" smtClean="0"/>
              <a:t> words, bag of </a:t>
            </a:r>
            <a:r>
              <a:rPr lang="en-GB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summary</a:t>
            </a:r>
            <a:r>
              <a:rPr lang="en-GB" dirty="0" smtClean="0"/>
              <a:t> words)</a:t>
            </a:r>
            <a:endParaRPr lang="en-GB" dirty="0"/>
          </a:p>
        </p:txBody>
      </p:sp>
      <p:sp>
        <p:nvSpPr>
          <p:cNvPr id="43" name="Rectangle 42"/>
          <p:cNvSpPr/>
          <p:nvPr/>
        </p:nvSpPr>
        <p:spPr>
          <a:xfrm>
            <a:off x="4572000" y="5949280"/>
            <a:ext cx="3312368" cy="288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i="1" dirty="0" smtClean="0"/>
              <a:t>p</a:t>
            </a:r>
            <a:r>
              <a:rPr lang="en-GB" dirty="0" smtClean="0"/>
              <a:t>(story about technology | </a:t>
            </a:r>
            <a:r>
              <a:rPr lang="en-GB" b="1" dirty="0" smtClean="0"/>
              <a:t>x</a:t>
            </a:r>
            <a:r>
              <a:rPr lang="en-GB" dirty="0" smtClean="0"/>
              <a:t>) = ?</a:t>
            </a:r>
            <a:endParaRPr lang="en-GB" dirty="0"/>
          </a:p>
        </p:txBody>
      </p:sp>
      <p:pic>
        <p:nvPicPr>
          <p:cNvPr id="44" name="Picture 2" descr="http://ts1.mm.bing.net/images/thumbnail.aspx?q=409056055064&amp;id=789ceb9e3d38ad0a2f26280baf33b4a9&amp;index=ch1&amp;url=http://www.edwardcates.com/wp-content/uploads/2008/11/rss_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869160"/>
            <a:ext cx="230426" cy="228121"/>
          </a:xfrm>
          <a:prstGeom prst="rect">
            <a:avLst/>
          </a:prstGeom>
          <a:noFill/>
        </p:spPr>
      </p:pic>
      <p:pic>
        <p:nvPicPr>
          <p:cNvPr id="45" name="Picture 2" descr="http://ts1.mm.bing.net/images/thumbnail.aspx?q=409056055064&amp;id=789ceb9e3d38ad0a2f26280baf33b4a9&amp;index=ch1&amp;url=http://www.edwardcates.com/wp-content/uploads/2008/11/rss_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5013176"/>
            <a:ext cx="230426" cy="228121"/>
          </a:xfrm>
          <a:prstGeom prst="rect">
            <a:avLst/>
          </a:prstGeom>
          <a:noFill/>
        </p:spPr>
      </p:pic>
      <p:pic>
        <p:nvPicPr>
          <p:cNvPr id="46" name="Picture 2" descr="http://ts1.mm.bing.net/images/thumbnail.aspx?q=409056055064&amp;id=789ceb9e3d38ad0a2f26280baf33b4a9&amp;index=ch1&amp;url=http://www.edwardcates.com/wp-content/uploads/2008/11/rss_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5157192"/>
            <a:ext cx="230426" cy="228121"/>
          </a:xfrm>
          <a:prstGeom prst="rect">
            <a:avLst/>
          </a:prstGeom>
          <a:noFill/>
        </p:spPr>
      </p:pic>
      <p:pic>
        <p:nvPicPr>
          <p:cNvPr id="47" name="Picture 2" descr="http://ts1.mm.bing.net/images/thumbnail.aspx?q=409056055064&amp;id=789ceb9e3d38ad0a2f26280baf33b4a9&amp;index=ch1&amp;url=http://www.edwardcates.com/wp-content/uploads/2008/11/rss_i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5301208"/>
            <a:ext cx="230426" cy="228121"/>
          </a:xfrm>
          <a:prstGeom prst="rect">
            <a:avLst/>
          </a:prstGeom>
          <a:noFill/>
        </p:spPr>
      </p:pic>
      <p:sp>
        <p:nvSpPr>
          <p:cNvPr id="48" name="TextBox 47"/>
          <p:cNvSpPr txBox="1"/>
          <p:nvPr/>
        </p:nvSpPr>
        <p:spPr>
          <a:xfrm>
            <a:off x="5652120" y="6309320"/>
            <a:ext cx="2339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(sparse-feature </a:t>
            </a:r>
            <a:r>
              <a:rPr lang="en-GB" sz="1400" dirty="0" err="1" smtClean="0">
                <a:solidFill>
                  <a:schemeClr val="bg1">
                    <a:lumMod val="50000"/>
                  </a:schemeClr>
                </a:solidFill>
              </a:rPr>
              <a:t>probit</a:t>
            </a:r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 model)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71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Active Learning Results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4038600"/>
            <a:ext cx="8229600" cy="2590800"/>
          </a:xfrm>
        </p:spPr>
        <p:txBody>
          <a:bodyPr/>
          <a:lstStyle/>
          <a:p>
            <a:r>
              <a:rPr lang="en-GB" dirty="0" smtClean="0"/>
              <a:t>Very dynamic topic distribution makes it important to sample across the entire time span of data</a:t>
            </a:r>
          </a:p>
          <a:p>
            <a:r>
              <a:rPr lang="en-GB" dirty="0" smtClean="0"/>
              <a:t>Selective sampling does not buy us much in this dynamic environment</a:t>
            </a:r>
          </a:p>
          <a:p>
            <a:r>
              <a:rPr lang="en-GB" dirty="0" smtClean="0"/>
              <a:t>Requires further investigation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90557242"/>
              </p:ext>
            </p:extLst>
          </p:nvPr>
        </p:nvGraphicFramePr>
        <p:xfrm>
          <a:off x="457200" y="160020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1219200"/>
                <a:gridCol w="2057400"/>
                <a:gridCol w="1981200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Accuracy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True positive</a:t>
                      </a:r>
                      <a:r>
                        <a:rPr lang="en-GB" baseline="0" dirty="0" smtClean="0"/>
                        <a:t> rate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False positive rate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All 50k articles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strike="noStrike" dirty="0" smtClean="0"/>
                        <a:t>93.977%</a:t>
                      </a:r>
                      <a:endParaRPr lang="en-GB" sz="18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78.531%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strike="noStrike" dirty="0" smtClean="0"/>
                        <a:t>2.107%</a:t>
                      </a:r>
                      <a:endParaRPr lang="en-GB" sz="18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First 2k articles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96.198%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25.331%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1.395%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Random sample 2k articles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92.236%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76.957%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3.891%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Selective Labelling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92.240%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77.208%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3.950%</a:t>
                      </a:r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46538" y="3547646"/>
                <a:ext cx="80640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GB" sz="2000" dirty="0" smtClean="0"/>
                  <a:t>Selection heuristic: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/>
                      </a:rPr>
                      <m:t>|</m:t>
                    </m:r>
                    <m:sSub>
                      <m:sSubPr>
                        <m:ctrlPr>
                          <a:rPr lang="en-GB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GB" sz="2000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/>
                          </a:rPr>
                          <m:t>𝑦</m:t>
                        </m:r>
                      </m:e>
                      <m:e>
                        <m:r>
                          <a:rPr lang="en-GB" sz="2000" b="1" i="1" smtClean="0">
                            <a:latin typeface="Cambria Math"/>
                          </a:rPr>
                          <m:t>𝒙</m:t>
                        </m:r>
                      </m:e>
                    </m:d>
                    <m:r>
                      <a:rPr lang="en-GB" sz="2000" b="0" i="1" smtClean="0">
                        <a:latin typeface="Cambria Math"/>
                      </a:rPr>
                      <m:t>−0.5</m:t>
                    </m:r>
                    <m:r>
                      <a:rPr lang="en-GB" sz="2000" b="1" i="1" smtClean="0">
                        <a:latin typeface="Cambria Math"/>
                      </a:rPr>
                      <m:t>|</m:t>
                    </m:r>
                  </m:oMath>
                </a14:m>
                <a:r>
                  <a:rPr lang="en-GB" sz="2000" dirty="0" smtClean="0"/>
                  <a:t>&lt;0.15</a:t>
                </a:r>
                <a:endParaRPr lang="en-GB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38" y="3547646"/>
                <a:ext cx="8064062" cy="400110"/>
              </a:xfrm>
              <a:prstGeom prst="rect">
                <a:avLst/>
              </a:prstGeom>
              <a:blipFill rotWithShape="1">
                <a:blip r:embed="rId2"/>
                <a:stretch>
                  <a:fillRect l="-831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09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Crowdsourcing</a:t>
            </a:r>
          </a:p>
          <a:p>
            <a:pPr lvl="1"/>
            <a:r>
              <a:rPr lang="en-GB" dirty="0" smtClean="0"/>
              <a:t>Examples and Distinctions</a:t>
            </a:r>
          </a:p>
          <a:p>
            <a:r>
              <a:rPr lang="en-GB" dirty="0" smtClean="0"/>
              <a:t>Active Learning</a:t>
            </a:r>
          </a:p>
          <a:p>
            <a:pPr lvl="1"/>
            <a:r>
              <a:rPr lang="en-GB" dirty="0" smtClean="0"/>
              <a:t>Which tasks to solve?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Knowledge Corroboration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How to combine answers?</a:t>
            </a:r>
          </a:p>
          <a:p>
            <a:r>
              <a:rPr lang="en-GB" dirty="0" smtClean="0"/>
              <a:t>Crowd Psychometrics</a:t>
            </a:r>
          </a:p>
          <a:p>
            <a:pPr lvl="1"/>
            <a:r>
              <a:rPr lang="en-GB" dirty="0" smtClean="0"/>
              <a:t>How smart is the crowd?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26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Knowledge Corroboration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rtl="0"/>
            <a:r>
              <a:rPr lang="en-GB" dirty="0" smtClean="0"/>
              <a:t>Given answers to the same question from a number of sources, how can we best combine those answers?</a:t>
            </a:r>
            <a:endParaRPr lang="en-GB" dirty="0"/>
          </a:p>
          <a:p>
            <a:pPr lvl="1" rtl="0"/>
            <a:r>
              <a:rPr lang="en-GB" dirty="0" smtClean="0"/>
              <a:t>Voting?</a:t>
            </a:r>
            <a:endParaRPr lang="en-GB" dirty="0"/>
          </a:p>
          <a:p>
            <a:pPr lvl="1" rtl="0"/>
            <a:r>
              <a:rPr lang="en-GB" dirty="0" smtClean="0"/>
              <a:t>Voting weighted by track-record of source?</a:t>
            </a:r>
            <a:endParaRPr lang="en-GB" dirty="0"/>
          </a:p>
          <a:p>
            <a:pPr lvl="1" rtl="0"/>
            <a:r>
              <a:rPr lang="en-GB" dirty="0" smtClean="0"/>
              <a:t>Voting weighted by track-record of source for that particular type of question?</a:t>
            </a:r>
            <a:endParaRPr lang="en-GB" dirty="0"/>
          </a:p>
          <a:p>
            <a:pPr lvl="0" rtl="0"/>
            <a:r>
              <a:rPr lang="en-GB" dirty="0" smtClean="0"/>
              <a:t>Incorporate logical constraints between the answers?</a:t>
            </a:r>
            <a:endParaRPr lang="en-GB" dirty="0"/>
          </a:p>
          <a:p>
            <a:pPr lvl="0" rtl="0"/>
            <a:r>
              <a:rPr lang="en-GB" dirty="0" smtClean="0"/>
              <a:t>Use principled Bayesian reasoning framework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416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Semantic &amp; Social Web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3585890" y="4474654"/>
            <a:ext cx="3240361" cy="2373187"/>
            <a:chOff x="3131840" y="4368182"/>
            <a:chExt cx="3240361" cy="2373187"/>
          </a:xfrm>
        </p:grpSpPr>
        <p:pic>
          <p:nvPicPr>
            <p:cNvPr id="2055" name="Picture 7" descr="http://muskatmarketing.com/images/websites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4368182"/>
              <a:ext cx="1714191" cy="16531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http://www.designstrategies.com/images/websites/web_site_sample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4941168"/>
              <a:ext cx="2124236" cy="17913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" descr="C:\Users\gjergjik\Desktop\defense\docs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4581128"/>
              <a:ext cx="1800201" cy="216024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" name="Group 2"/>
          <p:cNvGrpSpPr/>
          <p:nvPr/>
        </p:nvGrpSpPr>
        <p:grpSpPr>
          <a:xfrm>
            <a:off x="107504" y="1340768"/>
            <a:ext cx="4105139" cy="5375051"/>
            <a:chOff x="107504" y="1340768"/>
            <a:chExt cx="4105139" cy="5375051"/>
          </a:xfrm>
        </p:grpSpPr>
        <p:grpSp>
          <p:nvGrpSpPr>
            <p:cNvPr id="8" name="Group 7"/>
            <p:cNvGrpSpPr/>
            <p:nvPr/>
          </p:nvGrpSpPr>
          <p:grpSpPr>
            <a:xfrm>
              <a:off x="118352" y="1340768"/>
              <a:ext cx="4094291" cy="3503218"/>
              <a:chOff x="118352" y="1340768"/>
              <a:chExt cx="4094291" cy="3503218"/>
            </a:xfrm>
          </p:grpSpPr>
          <p:pic>
            <p:nvPicPr>
              <p:cNvPr id="2050" name="Picture 2" descr="C:\Users\gjergjik\Desktop\work\Alexandria\Papers\ECML2010\Figures\SemWeb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352" y="1556792"/>
                <a:ext cx="4094291" cy="302433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379397" y="4474654"/>
                <a:ext cx="17155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Knowledge Base</a:t>
                </a:r>
                <a:endParaRPr lang="en-GB" dirty="0"/>
              </a:p>
            </p:txBody>
          </p:sp>
          <p:sp>
            <p:nvSpPr>
              <p:cNvPr id="7" name="Flowchart: Magnetic Disk 6"/>
              <p:cNvSpPr/>
              <p:nvPr/>
            </p:nvSpPr>
            <p:spPr>
              <a:xfrm>
                <a:off x="118352" y="1340768"/>
                <a:ext cx="4094291" cy="3456384"/>
              </a:xfrm>
              <a:prstGeom prst="flowChartMagneticDisk">
                <a:avLst/>
              </a:prstGeom>
              <a:solidFill>
                <a:schemeClr val="accent1">
                  <a:alpha val="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" name="Curved Right Arrow 8"/>
            <p:cNvSpPr/>
            <p:nvPr/>
          </p:nvSpPr>
          <p:spPr>
            <a:xfrm rot="18917034" flipV="1">
              <a:off x="2364032" y="4653734"/>
              <a:ext cx="653547" cy="2035659"/>
            </a:xfrm>
            <a:prstGeom prst="curvedRightArrow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7504" y="4869160"/>
              <a:ext cx="2328586" cy="18466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/>
                <a:t>Extraction</a:t>
              </a:r>
              <a:r>
                <a:rPr lang="en-GB" sz="2000" b="1" dirty="0"/>
                <a:t> </a:t>
              </a:r>
              <a:endParaRPr lang="en-GB" sz="2000" b="1" dirty="0" smtClean="0"/>
            </a:p>
            <a:p>
              <a:r>
                <a:rPr lang="en-GB" sz="2000" b="1" dirty="0"/>
                <a:t> </a:t>
              </a:r>
              <a:r>
                <a:rPr lang="en-GB" sz="2000" b="1" dirty="0" smtClean="0"/>
                <a:t>   &amp; Integration: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dirty="0" smtClean="0"/>
                <a:t>Lexicons</a:t>
              </a:r>
              <a:endParaRPr lang="en-GB" sz="1600" dirty="0" smtClean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dirty="0" smtClean="0"/>
                <a:t>Regular expressions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dirty="0" smtClean="0"/>
                <a:t>Pattern matching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dirty="0" smtClean="0"/>
                <a:t>Statistical learning</a:t>
              </a:r>
              <a:endParaRPr lang="en-GB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373243" y="4862190"/>
            <a:ext cx="126265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Examples: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DBpedia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YAGO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LOD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4907274" y="1556792"/>
            <a:ext cx="4561270" cy="5294332"/>
            <a:chOff x="4907274" y="1556792"/>
            <a:chExt cx="4561270" cy="529433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7274" y="1556792"/>
              <a:ext cx="4218583" cy="268602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Curved Right Arrow 15"/>
            <p:cNvSpPr/>
            <p:nvPr/>
          </p:nvSpPr>
          <p:spPr>
            <a:xfrm rot="12830064" flipV="1">
              <a:off x="7304403" y="3991662"/>
              <a:ext cx="653547" cy="2296011"/>
            </a:xfrm>
            <a:prstGeom prst="curvedRightArrow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68836" y="5589240"/>
              <a:ext cx="209970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/>
                <a:t>Creation &amp;</a:t>
              </a:r>
            </a:p>
            <a:p>
              <a:r>
                <a:rPr lang="en-GB" sz="2000" b="1" dirty="0"/>
                <a:t> </a:t>
              </a:r>
              <a:r>
                <a:rPr lang="en-GB" sz="2000" b="1" dirty="0" smtClean="0"/>
                <a:t>    Annotation: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dirty="0" smtClean="0"/>
                <a:t>Intelligence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GB" dirty="0" smtClean="0"/>
                <a:t>Wisdom</a:t>
              </a:r>
              <a:endParaRPr lang="en-GB" sz="16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761436" y="4286126"/>
            <a:ext cx="141096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Examples: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Wikipedia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IMDB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DBLP</a:t>
            </a:r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4298969" y="2924944"/>
            <a:ext cx="1008112" cy="616134"/>
            <a:chOff x="4298969" y="2924944"/>
            <a:chExt cx="1008112" cy="616134"/>
          </a:xfrm>
        </p:grpSpPr>
        <p:sp>
          <p:nvSpPr>
            <p:cNvPr id="12" name="Left-Right Arrow 11"/>
            <p:cNvSpPr/>
            <p:nvPr/>
          </p:nvSpPr>
          <p:spPr>
            <a:xfrm>
              <a:off x="4298969" y="2924944"/>
              <a:ext cx="1008112" cy="360040"/>
            </a:xfrm>
            <a:prstGeom prst="leftRightArrow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35523" y="3140968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/>
                <a:t>???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9708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Knowledge Corroboration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118352" y="1340768"/>
            <a:ext cx="4094291" cy="3503218"/>
            <a:chOff x="118352" y="1340768"/>
            <a:chExt cx="4094291" cy="3503218"/>
          </a:xfrm>
        </p:grpSpPr>
        <p:pic>
          <p:nvPicPr>
            <p:cNvPr id="2050" name="Picture 2" descr="C:\Users\gjergjik\Desktop\work\Alexandria\Papers\ECML2010\Figures\SemWeb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352" y="1556792"/>
              <a:ext cx="4094291" cy="30243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379397" y="4474654"/>
              <a:ext cx="17155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Knowledge Base</a:t>
              </a:r>
              <a:endParaRPr lang="en-GB" dirty="0"/>
            </a:p>
          </p:txBody>
        </p:sp>
        <p:sp>
          <p:nvSpPr>
            <p:cNvPr id="7" name="Flowchart: Magnetic Disk 6"/>
            <p:cNvSpPr/>
            <p:nvPr/>
          </p:nvSpPr>
          <p:spPr>
            <a:xfrm>
              <a:off x="118352" y="1340768"/>
              <a:ext cx="4094291" cy="3456384"/>
            </a:xfrm>
            <a:prstGeom prst="flowChartMagneticDisk">
              <a:avLst/>
            </a:prstGeom>
            <a:solidFill>
              <a:schemeClr val="accent1">
                <a:alpha val="5000"/>
              </a:schemeClr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95536" y="4869160"/>
            <a:ext cx="264258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Problems: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Low accuracy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Low coverage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dirty="0"/>
              <a:t>w</a:t>
            </a:r>
            <a:r>
              <a:rPr lang="en-GB" dirty="0" smtClean="0"/>
              <a:t>.r.t. entities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GB" smtClean="0"/>
              <a:t>w.r.t</a:t>
            </a:r>
            <a:r>
              <a:rPr lang="en-GB" dirty="0" smtClean="0"/>
              <a:t>. relationships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7044292" y="4869160"/>
            <a:ext cx="20997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Problems: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Inconsistency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Disagreement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Ignorance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Maliciousness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024274" y="1263166"/>
            <a:ext cx="2779974" cy="653666"/>
            <a:chOff x="4024274" y="1263166"/>
            <a:chExt cx="2779974" cy="653666"/>
          </a:xfrm>
        </p:grpSpPr>
        <p:sp>
          <p:nvSpPr>
            <p:cNvPr id="3" name="Curved Up Arrow 2"/>
            <p:cNvSpPr/>
            <p:nvPr/>
          </p:nvSpPr>
          <p:spPr>
            <a:xfrm rot="11076424">
              <a:off x="4024274" y="1263166"/>
              <a:ext cx="2446228" cy="556321"/>
            </a:xfrm>
            <a:prstGeom prst="curvedUpArrow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283968" y="1393612"/>
              <a:ext cx="25202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/>
                <a:t>Integrate opinions to </a:t>
              </a:r>
            </a:p>
            <a:p>
              <a:r>
                <a:rPr lang="en-GB" sz="1400" b="1" dirty="0" smtClean="0"/>
                <a:t>learn truth values</a:t>
              </a:r>
              <a:endParaRPr lang="en-GB" sz="1100" b="1" dirty="0" smtClean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35849" y="4221088"/>
            <a:ext cx="2868399" cy="865884"/>
            <a:chOff x="3935849" y="4221088"/>
            <a:chExt cx="2868399" cy="865884"/>
          </a:xfrm>
        </p:grpSpPr>
        <p:sp>
          <p:nvSpPr>
            <p:cNvPr id="20" name="Curved Up Arrow 19"/>
            <p:cNvSpPr/>
            <p:nvPr/>
          </p:nvSpPr>
          <p:spPr>
            <a:xfrm rot="10114503" flipH="1" flipV="1">
              <a:off x="3935849" y="4242817"/>
              <a:ext cx="2868399" cy="844155"/>
            </a:xfrm>
            <a:prstGeom prst="curvedUpArrow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83968" y="4221088"/>
              <a:ext cx="252028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/>
                <a:t>Trace uncertainty</a:t>
              </a:r>
            </a:p>
            <a:p>
              <a:r>
                <a:rPr lang="en-GB" sz="1400" b="1" dirty="0"/>
                <a:t>a</a:t>
              </a:r>
              <a:r>
                <a:rPr lang="en-GB" sz="1400" b="1" dirty="0" smtClean="0"/>
                <a:t>nd use deduction rules</a:t>
              </a:r>
            </a:p>
            <a:p>
              <a:r>
                <a:rPr lang="en-GB" sz="1400" b="1" dirty="0"/>
                <a:t>t</a:t>
              </a:r>
              <a:r>
                <a:rPr lang="en-GB" sz="1400" b="1" dirty="0" smtClean="0"/>
                <a:t>o learn reliabilities</a:t>
              </a:r>
              <a:endParaRPr lang="en-GB" sz="1400" b="1" dirty="0"/>
            </a:p>
          </p:txBody>
        </p:sp>
      </p:grp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274" y="1556792"/>
            <a:ext cx="4218583" cy="26860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298969" y="2924944"/>
            <a:ext cx="1008112" cy="616134"/>
            <a:chOff x="4298969" y="2924944"/>
            <a:chExt cx="1008112" cy="616134"/>
          </a:xfrm>
        </p:grpSpPr>
        <p:sp>
          <p:nvSpPr>
            <p:cNvPr id="15" name="Left-Right Arrow 14"/>
            <p:cNvSpPr/>
            <p:nvPr/>
          </p:nvSpPr>
          <p:spPr>
            <a:xfrm>
              <a:off x="4298969" y="2924944"/>
              <a:ext cx="1008112" cy="360040"/>
            </a:xfrm>
            <a:prstGeom prst="leftRightArrow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35523" y="3140968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/>
                <a:t>???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58504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843808" y="1772816"/>
            <a:ext cx="6175601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/>
              <a:t>&lt;</a:t>
            </a:r>
            <a:r>
              <a:rPr lang="en-GB" sz="1600" i="1" dirty="0"/>
              <a:t>A</a:t>
            </a:r>
            <a:r>
              <a:rPr lang="en-GB" sz="1600" i="1" dirty="0" smtClean="0"/>
              <a:t>lbertEinstein, type, Physicist&gt;</a:t>
            </a:r>
            <a:r>
              <a:rPr lang="en-GB" sz="1600" i="1" dirty="0" smtClean="0">
                <a:latin typeface="Albertus MT Lt"/>
              </a:rPr>
              <a:t>˄</a:t>
            </a:r>
            <a:r>
              <a:rPr lang="en-GB" sz="1600" i="1" dirty="0" smtClean="0"/>
              <a:t>&lt;Physicist, subClassOf, Scientist&gt;</a:t>
            </a:r>
          </a:p>
          <a:p>
            <a:r>
              <a:rPr lang="en-GB" sz="1600" i="1" dirty="0"/>
              <a:t>	</a:t>
            </a:r>
            <a:r>
              <a:rPr lang="en-GB" sz="1600" i="1" dirty="0" smtClean="0">
                <a:sym typeface="Wingdings" pitchFamily="2" charset="2"/>
              </a:rPr>
              <a:t> &lt;AlbertEinstein, type, Scientist&gt;</a:t>
            </a:r>
          </a:p>
          <a:p>
            <a:endParaRPr lang="en-GB" sz="1600" i="1" dirty="0">
              <a:sym typeface="Wingdings" pitchFamily="2" charset="2"/>
            </a:endParaRPr>
          </a:p>
          <a:p>
            <a:r>
              <a:rPr lang="en-GB" sz="1600" i="1" dirty="0" smtClean="0">
                <a:sym typeface="Wingdings" pitchFamily="2" charset="2"/>
              </a:rPr>
              <a:t>&lt;AlbertEinstein, type, Philosopher&gt;</a:t>
            </a:r>
            <a:r>
              <a:rPr lang="en-GB" sz="1600" i="1" dirty="0">
                <a:latin typeface="Albertus MT Lt"/>
              </a:rPr>
              <a:t>˄</a:t>
            </a:r>
            <a:r>
              <a:rPr lang="en-GB" sz="1600" i="1" dirty="0"/>
              <a:t>&lt;</a:t>
            </a:r>
            <a:r>
              <a:rPr lang="en-GB" sz="1600" i="1" dirty="0" smtClean="0"/>
              <a:t>Philosopher, </a:t>
            </a:r>
            <a:r>
              <a:rPr lang="en-GB" sz="1600" i="1" dirty="0"/>
              <a:t>subClassOf, Scientist&gt;</a:t>
            </a:r>
          </a:p>
          <a:p>
            <a:r>
              <a:rPr lang="en-GB" sz="1600" i="1" dirty="0" smtClean="0">
                <a:sym typeface="Wingdings" pitchFamily="2" charset="2"/>
              </a:rPr>
              <a:t>	 &lt;AlbertEinstein, type, Scientist&gt;</a:t>
            </a:r>
          </a:p>
          <a:p>
            <a:endParaRPr lang="en-GB" sz="1600" i="1" dirty="0">
              <a:sym typeface="Wingdings" pitchFamily="2" charset="2"/>
            </a:endParaRPr>
          </a:p>
          <a:p>
            <a:endParaRPr lang="en-GB" sz="1600" i="1" dirty="0" smtClean="0">
              <a:sym typeface="Wingdings" pitchFamily="2" charset="2"/>
            </a:endParaRPr>
          </a:p>
          <a:p>
            <a:endParaRPr lang="en-GB" sz="1600" i="1" dirty="0" smtClean="0">
              <a:sym typeface="Wingdings" pitchFamily="2" charset="2"/>
            </a:endParaRPr>
          </a:p>
          <a:p>
            <a:r>
              <a:rPr lang="en-GB" b="1" dirty="0" smtClean="0">
                <a:sym typeface="Wingdings" pitchFamily="2" charset="2"/>
              </a:rPr>
              <a:t>Note: </a:t>
            </a:r>
            <a:r>
              <a:rPr lang="en-GB" i="1" dirty="0" smtClean="0">
                <a:sym typeface="Wingdings" pitchFamily="2" charset="2"/>
              </a:rPr>
              <a:t>In any RDFS# knowledge base, in which p</a:t>
            </a:r>
            <a:r>
              <a:rPr lang="en-GB" dirty="0" smtClean="0">
                <a:sym typeface="Wingdings" pitchFamily="2" charset="2"/>
              </a:rPr>
              <a:t>(</a:t>
            </a:r>
            <a:r>
              <a:rPr lang="en-GB" i="1" dirty="0" smtClean="0">
                <a:sym typeface="Wingdings" pitchFamily="2" charset="2"/>
              </a:rPr>
              <a:t>f</a:t>
            </a:r>
            <a:r>
              <a:rPr lang="en-GB" dirty="0" smtClean="0">
                <a:sym typeface="Wingdings" pitchFamily="2" charset="2"/>
              </a:rPr>
              <a:t>)=1 for all </a:t>
            </a:r>
            <a:r>
              <a:rPr lang="en-GB" i="1" dirty="0" smtClean="0">
                <a:sym typeface="Wingdings" pitchFamily="2" charset="2"/>
              </a:rPr>
              <a:t>f,</a:t>
            </a:r>
          </a:p>
          <a:p>
            <a:r>
              <a:rPr lang="en-GB" i="1" dirty="0">
                <a:sym typeface="Wingdings" pitchFamily="2" charset="2"/>
              </a:rPr>
              <a:t> </a:t>
            </a:r>
            <a:r>
              <a:rPr lang="en-GB" i="1" dirty="0" smtClean="0">
                <a:sym typeface="Wingdings" pitchFamily="2" charset="2"/>
              </a:rPr>
              <a:t>         </a:t>
            </a:r>
            <a:r>
              <a:rPr lang="en-GB" dirty="0" smtClean="0">
                <a:sym typeface="Wingdings" pitchFamily="2" charset="2"/>
              </a:rPr>
              <a:t> we</a:t>
            </a:r>
            <a:r>
              <a:rPr lang="en-GB" i="1" dirty="0" smtClean="0">
                <a:sym typeface="Wingdings" pitchFamily="2" charset="2"/>
              </a:rPr>
              <a:t> have </a:t>
            </a:r>
            <a:r>
              <a:rPr lang="en-GB" b="1" i="1" dirty="0" smtClean="0">
                <a:sym typeface="Wingdings" pitchFamily="2" charset="2"/>
              </a:rPr>
              <a:t>logical consistency </a:t>
            </a:r>
            <a:r>
              <a:rPr lang="en-GB" i="1" dirty="0" smtClean="0">
                <a:sym typeface="Wingdings" pitchFamily="2" charset="2"/>
              </a:rPr>
              <a:t>if and only if there is no cycle </a:t>
            </a:r>
          </a:p>
          <a:p>
            <a:r>
              <a:rPr lang="en-GB" i="1" dirty="0">
                <a:sym typeface="Wingdings" pitchFamily="2" charset="2"/>
              </a:rPr>
              <a:t> </a:t>
            </a:r>
            <a:r>
              <a:rPr lang="en-GB" i="1" dirty="0" smtClean="0">
                <a:sym typeface="Wingdings" pitchFamily="2" charset="2"/>
              </a:rPr>
              <a:t>          along a deduction path.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Knowledge Representation: </a:t>
            </a:r>
            <a:br>
              <a:rPr lang="en-GB" dirty="0" smtClean="0"/>
            </a:br>
            <a:r>
              <a:rPr lang="en-GB" dirty="0" smtClean="0"/>
              <a:t>From RDFS to RDFS#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 rot="18796662">
            <a:off x="732651" y="2628987"/>
            <a:ext cx="881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subClassOf</a:t>
            </a:r>
            <a:endParaRPr lang="en-GB" sz="1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2618" y="3180606"/>
            <a:ext cx="1079500" cy="24765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Physicist</a:t>
            </a:r>
            <a:endParaRPr lang="en-GB" sz="16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24351" y="1792402"/>
            <a:ext cx="935567" cy="24765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Scientist</a:t>
            </a:r>
            <a:endParaRPr lang="en-GB" sz="16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2052464" y="3180606"/>
            <a:ext cx="1295400" cy="24765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Philosopher</a:t>
            </a:r>
            <a:endParaRPr lang="en-GB" sz="1600" b="1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>
            <a:stCxn id="16" idx="0"/>
            <a:endCxn id="8" idx="2"/>
          </p:cNvCxnSpPr>
          <p:nvPr/>
        </p:nvCxnSpPr>
        <p:spPr>
          <a:xfrm flipV="1">
            <a:off x="1692135" y="3428256"/>
            <a:ext cx="1008029" cy="1337270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8" idx="0"/>
            <a:endCxn id="7" idx="2"/>
          </p:cNvCxnSpPr>
          <p:nvPr/>
        </p:nvCxnSpPr>
        <p:spPr>
          <a:xfrm flipH="1" flipV="1">
            <a:off x="1692135" y="2040052"/>
            <a:ext cx="1008029" cy="1140554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0"/>
            <a:endCxn id="7" idx="2"/>
          </p:cNvCxnSpPr>
          <p:nvPr/>
        </p:nvCxnSpPr>
        <p:spPr>
          <a:xfrm flipV="1">
            <a:off x="662368" y="2040052"/>
            <a:ext cx="1029767" cy="1140554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884783">
            <a:off x="1737566" y="2589954"/>
            <a:ext cx="881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subClassOf</a:t>
            </a:r>
            <a:endParaRPr lang="en-GB" sz="1200" b="1" dirty="0"/>
          </a:p>
        </p:txBody>
      </p:sp>
      <p:sp>
        <p:nvSpPr>
          <p:cNvPr id="13" name="TextBox 12"/>
          <p:cNvSpPr txBox="1"/>
          <p:nvPr/>
        </p:nvSpPr>
        <p:spPr>
          <a:xfrm rot="18401267">
            <a:off x="1960632" y="3809875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type</a:t>
            </a:r>
            <a:endParaRPr lang="en-GB" sz="1200" b="1" dirty="0"/>
          </a:p>
        </p:txBody>
      </p:sp>
      <p:cxnSp>
        <p:nvCxnSpPr>
          <p:cNvPr id="14" name="Straight Arrow Connector 13"/>
          <p:cNvCxnSpPr>
            <a:stCxn id="16" idx="0"/>
            <a:endCxn id="6" idx="2"/>
          </p:cNvCxnSpPr>
          <p:nvPr/>
        </p:nvCxnSpPr>
        <p:spPr>
          <a:xfrm flipH="1" flipV="1">
            <a:off x="662368" y="3428256"/>
            <a:ext cx="1029767" cy="1337270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3015443">
            <a:off x="957249" y="3813343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type</a:t>
            </a:r>
            <a:endParaRPr lang="en-GB" sz="12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00501" y="4765526"/>
            <a:ext cx="1583267" cy="24765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Albert Einstein</a:t>
            </a:r>
          </a:p>
          <a:p>
            <a:pPr algn="ctr"/>
            <a:endParaRPr lang="en-GB" sz="1600" b="1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>
            <a:stCxn id="16" idx="0"/>
            <a:endCxn id="7" idx="2"/>
          </p:cNvCxnSpPr>
          <p:nvPr/>
        </p:nvCxnSpPr>
        <p:spPr>
          <a:xfrm flipV="1">
            <a:off x="1692135" y="2040052"/>
            <a:ext cx="0" cy="2725474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6200000">
            <a:off x="1363904" y="3165932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type</a:t>
            </a:r>
            <a:endParaRPr lang="en-GB" sz="1200" b="1" dirty="0"/>
          </a:p>
        </p:txBody>
      </p:sp>
      <p:sp>
        <p:nvSpPr>
          <p:cNvPr id="30" name="Rectangle 29"/>
          <p:cNvSpPr/>
          <p:nvPr/>
        </p:nvSpPr>
        <p:spPr>
          <a:xfrm>
            <a:off x="2843808" y="3609020"/>
            <a:ext cx="6154216" cy="1116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>
            <a:off x="3851920" y="2071010"/>
            <a:ext cx="2880320" cy="3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3851920" y="2791090"/>
            <a:ext cx="2880320" cy="3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43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 animBg="1"/>
      <p:bldP spid="32" grpId="0" animBg="1"/>
      <p:bldP spid="3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843808" y="1772816"/>
            <a:ext cx="6150723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/>
              <a:t>&lt;</a:t>
            </a:r>
            <a:r>
              <a:rPr lang="en-GB" sz="1600" i="1" dirty="0"/>
              <a:t>A</a:t>
            </a:r>
            <a:r>
              <a:rPr lang="en-GB" sz="1600" i="1" dirty="0" smtClean="0"/>
              <a:t>lbertEinstein, type, Physicist&gt;</a:t>
            </a:r>
            <a:r>
              <a:rPr lang="en-GB" sz="1600" i="1" dirty="0" smtClean="0">
                <a:latin typeface="Albertus MT Lt"/>
              </a:rPr>
              <a:t>˄</a:t>
            </a:r>
            <a:r>
              <a:rPr lang="en-GB" sz="1600" i="1" dirty="0" smtClean="0"/>
              <a:t>&lt;Physicist, subClassOf, Scientist&gt;</a:t>
            </a:r>
          </a:p>
          <a:p>
            <a:r>
              <a:rPr lang="en-GB" sz="1600" i="1" dirty="0"/>
              <a:t>	</a:t>
            </a:r>
            <a:r>
              <a:rPr lang="en-GB" sz="1600" i="1" dirty="0" smtClean="0">
                <a:sym typeface="Wingdings" pitchFamily="2" charset="2"/>
              </a:rPr>
              <a:t> &lt;AlbertEinstein, type, Scientist&gt;</a:t>
            </a:r>
          </a:p>
          <a:p>
            <a:endParaRPr lang="en-GB" sz="1600" i="1" dirty="0">
              <a:sym typeface="Wingdings" pitchFamily="2" charset="2"/>
            </a:endParaRPr>
          </a:p>
          <a:p>
            <a:r>
              <a:rPr lang="en-GB" sz="1600" i="1" dirty="0" smtClean="0">
                <a:sym typeface="Wingdings" pitchFamily="2" charset="2"/>
              </a:rPr>
              <a:t>&lt;AlbertEinstein, type, Philosopher&gt;</a:t>
            </a:r>
            <a:r>
              <a:rPr lang="en-GB" sz="1600" i="1" dirty="0">
                <a:latin typeface="Albertus MT Lt"/>
              </a:rPr>
              <a:t>˄</a:t>
            </a:r>
            <a:r>
              <a:rPr lang="en-GB" sz="1600" i="1" dirty="0"/>
              <a:t>&lt;</a:t>
            </a:r>
            <a:r>
              <a:rPr lang="en-GB" sz="1600" i="1" dirty="0" smtClean="0"/>
              <a:t>Philosopher, </a:t>
            </a:r>
            <a:r>
              <a:rPr lang="en-GB" sz="1600" i="1" dirty="0"/>
              <a:t>subClassOf, Scientist&gt;</a:t>
            </a:r>
          </a:p>
          <a:p>
            <a:r>
              <a:rPr lang="en-GB" sz="1600" i="1" dirty="0" smtClean="0">
                <a:sym typeface="Wingdings" pitchFamily="2" charset="2"/>
              </a:rPr>
              <a:t>	 &lt;AlbertEinstein, type, Scientist&gt;</a:t>
            </a:r>
          </a:p>
          <a:p>
            <a:endParaRPr lang="en-GB" sz="1600" i="1" dirty="0">
              <a:sym typeface="Wingdings" pitchFamily="2" charset="2"/>
            </a:endParaRPr>
          </a:p>
          <a:p>
            <a:endParaRPr lang="en-GB" sz="1600" i="1" dirty="0" smtClean="0">
              <a:sym typeface="Wingdings" pitchFamily="2" charset="2"/>
            </a:endParaRPr>
          </a:p>
          <a:p>
            <a:endParaRPr lang="en-GB" sz="1600" i="1" dirty="0" smtClean="0">
              <a:sym typeface="Wingdings" pitchFamily="2" charset="2"/>
            </a:endParaRPr>
          </a:p>
          <a:p>
            <a:r>
              <a:rPr lang="en-GB" b="1" dirty="0" smtClean="0">
                <a:sym typeface="Wingdings" pitchFamily="2" charset="2"/>
              </a:rPr>
              <a:t>Probabilistic Consistency: </a:t>
            </a:r>
            <a:r>
              <a:rPr lang="en-GB" i="1" dirty="0" smtClean="0">
                <a:sym typeface="Wingdings" pitchFamily="2" charset="2"/>
              </a:rPr>
              <a:t>When there exist truth values, such </a:t>
            </a:r>
          </a:p>
          <a:p>
            <a:r>
              <a:rPr lang="en-GB" i="1" dirty="0">
                <a:sym typeface="Wingdings" pitchFamily="2" charset="2"/>
              </a:rPr>
              <a:t>t</a:t>
            </a:r>
            <a:r>
              <a:rPr lang="en-GB" i="1" dirty="0" smtClean="0">
                <a:sym typeface="Wingdings" pitchFamily="2" charset="2"/>
              </a:rPr>
              <a:t>hat all groundings of the deductions are satisfied.</a:t>
            </a:r>
          </a:p>
          <a:p>
            <a:endParaRPr lang="en-GB" sz="1600" i="1" dirty="0" smtClean="0">
              <a:sym typeface="Wingdings" pitchFamily="2" charset="2"/>
            </a:endParaRPr>
          </a:p>
          <a:p>
            <a:r>
              <a:rPr lang="en-GB" sz="1600" b="1" dirty="0" smtClean="0">
                <a:sym typeface="Wingdings" pitchFamily="2" charset="2"/>
              </a:rPr>
              <a:t>Example: </a:t>
            </a:r>
            <a:r>
              <a:rPr lang="en-GB" sz="1600" dirty="0" smtClean="0">
                <a:sym typeface="Wingdings" pitchFamily="2" charset="2"/>
              </a:rPr>
              <a:t>Consider all premises to a conclusion </a:t>
            </a:r>
            <a:r>
              <a:rPr lang="en-GB" sz="1600" i="1" dirty="0" smtClean="0">
                <a:sym typeface="Wingdings" pitchFamily="2" charset="2"/>
              </a:rPr>
              <a:t>C</a:t>
            </a:r>
          </a:p>
          <a:p>
            <a:r>
              <a:rPr lang="en-GB" sz="1600" i="1" dirty="0" smtClean="0">
                <a:sym typeface="Wingdings" pitchFamily="2" charset="2"/>
              </a:rPr>
              <a:t>(A</a:t>
            </a:r>
            <a:r>
              <a:rPr lang="en-GB" sz="1600" i="1" baseline="-25000" dirty="0" smtClean="0">
                <a:sym typeface="Wingdings" pitchFamily="2" charset="2"/>
              </a:rPr>
              <a:t>1</a:t>
            </a:r>
            <a:r>
              <a:rPr lang="en-GB" sz="1600" i="1" dirty="0" smtClean="0">
                <a:sym typeface="Wingdings" pitchFamily="2" charset="2"/>
              </a:rPr>
              <a:t> </a:t>
            </a:r>
            <a:r>
              <a:rPr lang="en-GB" sz="1600" i="1" dirty="0">
                <a:latin typeface="Albertus MT Lt"/>
              </a:rPr>
              <a:t>˄ </a:t>
            </a:r>
            <a:r>
              <a:rPr lang="en-GB" sz="1600" i="1" dirty="0" smtClean="0">
                <a:sym typeface="Wingdings" pitchFamily="2" charset="2"/>
              </a:rPr>
              <a:t>B</a:t>
            </a:r>
            <a:r>
              <a:rPr lang="en-GB" sz="1600" i="1" baseline="-25000" dirty="0" smtClean="0">
                <a:sym typeface="Wingdings" pitchFamily="2" charset="2"/>
              </a:rPr>
              <a:t>1</a:t>
            </a:r>
            <a:r>
              <a:rPr lang="en-GB" sz="1600" i="1" dirty="0" smtClean="0">
                <a:sym typeface="Wingdings" pitchFamily="2" charset="2"/>
              </a:rPr>
              <a:t>) C </a:t>
            </a:r>
            <a:r>
              <a:rPr lang="en-GB" sz="2000" i="1" dirty="0">
                <a:latin typeface="Albertus MT Lt"/>
              </a:rPr>
              <a:t>˄</a:t>
            </a:r>
            <a:r>
              <a:rPr lang="en-GB" sz="1600" i="1" dirty="0">
                <a:latin typeface="Albertus MT Lt"/>
              </a:rPr>
              <a:t> </a:t>
            </a:r>
            <a:r>
              <a:rPr lang="en-GB" sz="1600" i="1" dirty="0" smtClean="0">
                <a:sym typeface="Wingdings" pitchFamily="2" charset="2"/>
              </a:rPr>
              <a:t>… </a:t>
            </a:r>
            <a:r>
              <a:rPr lang="en-GB" sz="2000" i="1" dirty="0">
                <a:latin typeface="Albertus MT Lt"/>
              </a:rPr>
              <a:t>˄</a:t>
            </a:r>
            <a:r>
              <a:rPr lang="en-GB" sz="1600" i="1" dirty="0" smtClean="0">
                <a:sym typeface="Wingdings" pitchFamily="2" charset="2"/>
              </a:rPr>
              <a:t> </a:t>
            </a:r>
            <a:r>
              <a:rPr lang="en-GB" sz="1600" i="1" dirty="0">
                <a:sym typeface="Wingdings" pitchFamily="2" charset="2"/>
              </a:rPr>
              <a:t>(</a:t>
            </a:r>
            <a:r>
              <a:rPr lang="en-GB" sz="1600" i="1" dirty="0" smtClean="0">
                <a:sym typeface="Wingdings" pitchFamily="2" charset="2"/>
              </a:rPr>
              <a:t>A</a:t>
            </a:r>
            <a:r>
              <a:rPr lang="en-GB" sz="1600" i="1" baseline="-25000" dirty="0" smtClean="0">
                <a:sym typeface="Wingdings" pitchFamily="2" charset="2"/>
              </a:rPr>
              <a:t>d</a:t>
            </a:r>
            <a:r>
              <a:rPr lang="en-GB" sz="1600" i="1" dirty="0" smtClean="0">
                <a:sym typeface="Wingdings" pitchFamily="2" charset="2"/>
              </a:rPr>
              <a:t> </a:t>
            </a:r>
            <a:r>
              <a:rPr lang="en-GB" sz="1600" i="1" dirty="0">
                <a:latin typeface="Albertus MT Lt"/>
              </a:rPr>
              <a:t>˄ </a:t>
            </a:r>
            <a:r>
              <a:rPr lang="en-GB" sz="1600" i="1" dirty="0" smtClean="0">
                <a:sym typeface="Wingdings" pitchFamily="2" charset="2"/>
              </a:rPr>
              <a:t>B</a:t>
            </a:r>
            <a:r>
              <a:rPr lang="en-GB" sz="1600" i="1" baseline="-25000" dirty="0" smtClean="0">
                <a:sym typeface="Wingdings" pitchFamily="2" charset="2"/>
              </a:rPr>
              <a:t>d</a:t>
            </a:r>
            <a:r>
              <a:rPr lang="en-GB" sz="1600" i="1" dirty="0" smtClean="0">
                <a:sym typeface="Wingdings" pitchFamily="2" charset="2"/>
              </a:rPr>
              <a:t>)</a:t>
            </a:r>
            <a:r>
              <a:rPr lang="en-GB" sz="1600" i="1" dirty="0">
                <a:sym typeface="Wingdings" pitchFamily="2" charset="2"/>
              </a:rPr>
              <a:t> </a:t>
            </a:r>
            <a:r>
              <a:rPr lang="en-GB" sz="1600" i="1" dirty="0" smtClean="0">
                <a:sym typeface="Wingdings" pitchFamily="2" charset="2"/>
              </a:rPr>
              <a:t>C is true</a:t>
            </a:r>
          </a:p>
          <a:p>
            <a:pPr marL="285750" indent="-285750">
              <a:buFont typeface="Wingdings"/>
              <a:buChar char="ó"/>
            </a:pPr>
            <a:r>
              <a:rPr lang="en-GB" sz="1600" i="1" dirty="0" smtClean="0">
                <a:sym typeface="Wingdings" pitchFamily="2" charset="2"/>
              </a:rPr>
              <a:t>(</a:t>
            </a:r>
            <a:r>
              <a:rPr lang="en-GB" sz="1600" i="1" dirty="0">
                <a:sym typeface="Wingdings" pitchFamily="2" charset="2"/>
              </a:rPr>
              <a:t>A</a:t>
            </a:r>
            <a:r>
              <a:rPr lang="en-GB" sz="1600" i="1" baseline="-25000" dirty="0">
                <a:sym typeface="Wingdings" pitchFamily="2" charset="2"/>
              </a:rPr>
              <a:t>1</a:t>
            </a:r>
            <a:r>
              <a:rPr lang="en-GB" sz="1600" i="1" dirty="0">
                <a:sym typeface="Wingdings" pitchFamily="2" charset="2"/>
              </a:rPr>
              <a:t> </a:t>
            </a:r>
            <a:r>
              <a:rPr lang="en-GB" sz="1600" i="1" dirty="0">
                <a:latin typeface="Albertus MT Lt"/>
              </a:rPr>
              <a:t>˄ </a:t>
            </a:r>
            <a:r>
              <a:rPr lang="en-GB" sz="1600" i="1" dirty="0">
                <a:sym typeface="Wingdings" pitchFamily="2" charset="2"/>
              </a:rPr>
              <a:t>B</a:t>
            </a:r>
            <a:r>
              <a:rPr lang="en-GB" sz="1600" i="1" baseline="-25000" dirty="0">
                <a:sym typeface="Wingdings" pitchFamily="2" charset="2"/>
              </a:rPr>
              <a:t>1</a:t>
            </a:r>
            <a:r>
              <a:rPr lang="en-GB" sz="1600" i="1" dirty="0" smtClean="0">
                <a:sym typeface="Wingdings" pitchFamily="2" charset="2"/>
              </a:rPr>
              <a:t>) </a:t>
            </a:r>
            <a:r>
              <a:rPr lang="en-GB" sz="2000" i="1" dirty="0" smtClean="0">
                <a:latin typeface="Albertus MT Lt"/>
              </a:rPr>
              <a:t>˅</a:t>
            </a:r>
            <a:r>
              <a:rPr lang="en-GB" sz="1600" i="1" dirty="0" smtClean="0">
                <a:latin typeface="Albertus MT Lt"/>
              </a:rPr>
              <a:t> </a:t>
            </a:r>
            <a:r>
              <a:rPr lang="en-GB" sz="1600" i="1" dirty="0">
                <a:sym typeface="Wingdings" pitchFamily="2" charset="2"/>
              </a:rPr>
              <a:t>… </a:t>
            </a:r>
            <a:r>
              <a:rPr lang="en-GB" sz="2000" i="1" dirty="0">
                <a:latin typeface="Albertus MT Lt"/>
              </a:rPr>
              <a:t>˅</a:t>
            </a:r>
            <a:r>
              <a:rPr lang="en-GB" sz="1600" i="1" dirty="0" smtClean="0">
                <a:sym typeface="Wingdings" pitchFamily="2" charset="2"/>
              </a:rPr>
              <a:t> </a:t>
            </a:r>
            <a:r>
              <a:rPr lang="en-GB" sz="1600" i="1" dirty="0">
                <a:sym typeface="Wingdings" pitchFamily="2" charset="2"/>
              </a:rPr>
              <a:t>(A</a:t>
            </a:r>
            <a:r>
              <a:rPr lang="en-GB" sz="1600" i="1" baseline="-25000" dirty="0">
                <a:sym typeface="Wingdings" pitchFamily="2" charset="2"/>
              </a:rPr>
              <a:t>d</a:t>
            </a:r>
            <a:r>
              <a:rPr lang="en-GB" sz="1600" i="1" dirty="0">
                <a:sym typeface="Wingdings" pitchFamily="2" charset="2"/>
              </a:rPr>
              <a:t> </a:t>
            </a:r>
            <a:r>
              <a:rPr lang="en-GB" sz="1600" i="1" dirty="0">
                <a:latin typeface="Albertus MT Lt"/>
              </a:rPr>
              <a:t>˄ </a:t>
            </a:r>
            <a:r>
              <a:rPr lang="en-GB" sz="1600" i="1" dirty="0">
                <a:sym typeface="Wingdings" pitchFamily="2" charset="2"/>
              </a:rPr>
              <a:t>B</a:t>
            </a:r>
            <a:r>
              <a:rPr lang="en-GB" sz="1600" i="1" baseline="-25000" dirty="0">
                <a:sym typeface="Wingdings" pitchFamily="2" charset="2"/>
              </a:rPr>
              <a:t>d</a:t>
            </a:r>
            <a:r>
              <a:rPr lang="en-GB" sz="1600" i="1" dirty="0" smtClean="0">
                <a:sym typeface="Wingdings" pitchFamily="2" charset="2"/>
              </a:rPr>
              <a:t>)  C is true</a:t>
            </a:r>
          </a:p>
          <a:p>
            <a:pPr marL="285750" indent="-285750">
              <a:buFont typeface="Wingdings"/>
              <a:buChar char="ó"/>
            </a:pPr>
            <a:r>
              <a:rPr lang="en-GB" sz="1600" i="1" dirty="0">
                <a:sym typeface="Wingdings" pitchFamily="2" charset="2"/>
              </a:rPr>
              <a:t>(A</a:t>
            </a:r>
            <a:r>
              <a:rPr lang="en-GB" sz="1600" i="1" baseline="-25000" dirty="0">
                <a:sym typeface="Wingdings" pitchFamily="2" charset="2"/>
              </a:rPr>
              <a:t>1</a:t>
            </a:r>
            <a:r>
              <a:rPr lang="en-GB" sz="1600" i="1" dirty="0">
                <a:sym typeface="Wingdings" pitchFamily="2" charset="2"/>
              </a:rPr>
              <a:t> </a:t>
            </a:r>
            <a:r>
              <a:rPr lang="en-GB" sz="1600" i="1" dirty="0">
                <a:latin typeface="Albertus MT Lt"/>
              </a:rPr>
              <a:t>˄ </a:t>
            </a:r>
            <a:r>
              <a:rPr lang="en-GB" sz="1600" i="1" dirty="0">
                <a:sym typeface="Wingdings" pitchFamily="2" charset="2"/>
              </a:rPr>
              <a:t>B</a:t>
            </a:r>
            <a:r>
              <a:rPr lang="en-GB" sz="1600" i="1" baseline="-25000" dirty="0">
                <a:sym typeface="Wingdings" pitchFamily="2" charset="2"/>
              </a:rPr>
              <a:t>1</a:t>
            </a:r>
            <a:r>
              <a:rPr lang="en-GB" sz="1600" i="1" dirty="0">
                <a:sym typeface="Wingdings" pitchFamily="2" charset="2"/>
              </a:rPr>
              <a:t>) </a:t>
            </a:r>
            <a:r>
              <a:rPr lang="en-GB" sz="2000" i="1" dirty="0">
                <a:latin typeface="Albertus MT Lt"/>
              </a:rPr>
              <a:t>˅</a:t>
            </a:r>
            <a:r>
              <a:rPr lang="en-GB" sz="1600" i="1" dirty="0">
                <a:latin typeface="Albertus MT Lt"/>
              </a:rPr>
              <a:t> </a:t>
            </a:r>
            <a:r>
              <a:rPr lang="en-GB" sz="1600" i="1" dirty="0">
                <a:sym typeface="Wingdings" pitchFamily="2" charset="2"/>
              </a:rPr>
              <a:t>… </a:t>
            </a:r>
            <a:r>
              <a:rPr lang="en-GB" sz="2000" i="1" dirty="0">
                <a:latin typeface="Albertus MT Lt"/>
              </a:rPr>
              <a:t>˅</a:t>
            </a:r>
            <a:r>
              <a:rPr lang="en-GB" sz="1600" i="1" dirty="0">
                <a:sym typeface="Wingdings" pitchFamily="2" charset="2"/>
              </a:rPr>
              <a:t> (A</a:t>
            </a:r>
            <a:r>
              <a:rPr lang="en-GB" sz="1600" i="1" baseline="-25000" dirty="0">
                <a:sym typeface="Wingdings" pitchFamily="2" charset="2"/>
              </a:rPr>
              <a:t>d</a:t>
            </a:r>
            <a:r>
              <a:rPr lang="en-GB" sz="1600" i="1" dirty="0">
                <a:sym typeface="Wingdings" pitchFamily="2" charset="2"/>
              </a:rPr>
              <a:t> </a:t>
            </a:r>
            <a:r>
              <a:rPr lang="en-GB" sz="1600" i="1" dirty="0">
                <a:latin typeface="Albertus MT Lt"/>
              </a:rPr>
              <a:t>˄ </a:t>
            </a:r>
            <a:r>
              <a:rPr lang="en-GB" sz="1600" i="1" dirty="0">
                <a:sym typeface="Wingdings" pitchFamily="2" charset="2"/>
              </a:rPr>
              <a:t>B</a:t>
            </a:r>
            <a:r>
              <a:rPr lang="en-GB" sz="1600" i="1" baseline="-25000" dirty="0">
                <a:sym typeface="Wingdings" pitchFamily="2" charset="2"/>
              </a:rPr>
              <a:t>d</a:t>
            </a:r>
            <a:r>
              <a:rPr lang="en-GB" sz="1600" i="1" dirty="0" smtClean="0">
                <a:sym typeface="Wingdings" pitchFamily="2" charset="2"/>
              </a:rPr>
              <a:t>) </a:t>
            </a:r>
            <a:r>
              <a:rPr lang="en-GB" sz="2000" i="1" dirty="0" smtClean="0">
                <a:latin typeface="Albertus MT Lt"/>
              </a:rPr>
              <a:t>˅ </a:t>
            </a:r>
            <a:r>
              <a:rPr lang="en-GB" sz="1600" i="1" dirty="0" smtClean="0"/>
              <a:t>D = C is true, </a:t>
            </a:r>
          </a:p>
          <a:p>
            <a:r>
              <a:rPr lang="en-GB" sz="1600" i="1" dirty="0"/>
              <a:t> </a:t>
            </a:r>
            <a:r>
              <a:rPr lang="en-GB" sz="1600" i="1" dirty="0" smtClean="0"/>
              <a:t>     where D is the missing evidence</a:t>
            </a:r>
            <a:endParaRPr lang="en-GB" sz="2000" i="1" dirty="0">
              <a:sym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Knowledge Representation: RDFS#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 rot="18796662">
            <a:off x="732651" y="2628987"/>
            <a:ext cx="881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subClassOf</a:t>
            </a:r>
            <a:endParaRPr lang="en-GB" sz="1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2618" y="3180606"/>
            <a:ext cx="1079500" cy="24765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Physicist</a:t>
            </a:r>
            <a:endParaRPr lang="en-GB" sz="16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24351" y="1792402"/>
            <a:ext cx="935567" cy="24765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Scientist</a:t>
            </a:r>
            <a:endParaRPr lang="en-GB" sz="16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2052464" y="3180606"/>
            <a:ext cx="1295400" cy="24765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Philosopher</a:t>
            </a:r>
            <a:endParaRPr lang="en-GB" sz="1600" b="1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>
            <a:stCxn id="16" idx="0"/>
            <a:endCxn id="8" idx="2"/>
          </p:cNvCxnSpPr>
          <p:nvPr/>
        </p:nvCxnSpPr>
        <p:spPr>
          <a:xfrm flipV="1">
            <a:off x="1692135" y="3428256"/>
            <a:ext cx="1008029" cy="1337270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8" idx="0"/>
            <a:endCxn id="7" idx="2"/>
          </p:cNvCxnSpPr>
          <p:nvPr/>
        </p:nvCxnSpPr>
        <p:spPr>
          <a:xfrm flipH="1" flipV="1">
            <a:off x="1692135" y="2040052"/>
            <a:ext cx="1008029" cy="1140554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0"/>
            <a:endCxn id="7" idx="2"/>
          </p:cNvCxnSpPr>
          <p:nvPr/>
        </p:nvCxnSpPr>
        <p:spPr>
          <a:xfrm flipV="1">
            <a:off x="662368" y="2040052"/>
            <a:ext cx="1029767" cy="1140554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2884783">
            <a:off x="1737566" y="2589954"/>
            <a:ext cx="881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subClassOf</a:t>
            </a:r>
            <a:endParaRPr lang="en-GB" sz="1200" b="1" dirty="0"/>
          </a:p>
        </p:txBody>
      </p:sp>
      <p:sp>
        <p:nvSpPr>
          <p:cNvPr id="13" name="TextBox 12"/>
          <p:cNvSpPr txBox="1"/>
          <p:nvPr/>
        </p:nvSpPr>
        <p:spPr>
          <a:xfrm rot="18401267">
            <a:off x="1960632" y="3809875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type</a:t>
            </a:r>
            <a:endParaRPr lang="en-GB" sz="1200" b="1" dirty="0"/>
          </a:p>
        </p:txBody>
      </p:sp>
      <p:cxnSp>
        <p:nvCxnSpPr>
          <p:cNvPr id="14" name="Straight Arrow Connector 13"/>
          <p:cNvCxnSpPr>
            <a:stCxn id="16" idx="0"/>
            <a:endCxn id="6" idx="2"/>
          </p:cNvCxnSpPr>
          <p:nvPr/>
        </p:nvCxnSpPr>
        <p:spPr>
          <a:xfrm flipH="1" flipV="1">
            <a:off x="662368" y="3428256"/>
            <a:ext cx="1029767" cy="1337270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3015443">
            <a:off x="957249" y="3813343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type</a:t>
            </a:r>
            <a:endParaRPr lang="en-GB" sz="12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00501" y="4765526"/>
            <a:ext cx="1583267" cy="24765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Albert Einstein</a:t>
            </a:r>
          </a:p>
          <a:p>
            <a:pPr algn="ctr"/>
            <a:endParaRPr lang="en-GB" sz="1600" b="1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>
            <a:stCxn id="16" idx="0"/>
            <a:endCxn id="7" idx="2"/>
          </p:cNvCxnSpPr>
          <p:nvPr/>
        </p:nvCxnSpPr>
        <p:spPr>
          <a:xfrm flipV="1">
            <a:off x="1692135" y="2040052"/>
            <a:ext cx="0" cy="2725474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6200000">
            <a:off x="1363904" y="3165932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type</a:t>
            </a:r>
            <a:endParaRPr lang="en-GB" sz="12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4221296" y="1656309"/>
            <a:ext cx="3578932" cy="1551621"/>
            <a:chOff x="4221296" y="1656309"/>
            <a:chExt cx="3578932" cy="1551621"/>
          </a:xfrm>
        </p:grpSpPr>
        <p:sp>
          <p:nvSpPr>
            <p:cNvPr id="3" name="TextBox 2"/>
            <p:cNvSpPr txBox="1"/>
            <p:nvPr/>
          </p:nvSpPr>
          <p:spPr>
            <a:xfrm>
              <a:off x="4260570" y="1684332"/>
              <a:ext cx="3834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0.9</a:t>
              </a:r>
              <a:endParaRPr lang="en-GB" sz="12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876256" y="1656309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0.96</a:t>
              </a:r>
              <a:endParaRPr lang="en-GB" sz="12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76056" y="2204864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0.86</a:t>
              </a:r>
              <a:endParaRPr lang="en-GB" sz="12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38242" y="2394222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0.96</a:t>
              </a:r>
              <a:endParaRPr lang="en-GB" sz="12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221296" y="2409250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0.84</a:t>
              </a:r>
              <a:endParaRPr lang="en-GB" sz="12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76056" y="2930931"/>
              <a:ext cx="3834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/>
                <a:t>0.8</a:t>
              </a:r>
              <a:endParaRPr lang="en-GB" sz="1200" b="1" dirty="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2843808" y="4509120"/>
            <a:ext cx="5832648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3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Crowdsourcing</a:t>
            </a:r>
          </a:p>
          <a:p>
            <a:pPr lvl="1"/>
            <a:r>
              <a:rPr lang="en-GB" dirty="0" smtClean="0"/>
              <a:t>Examples and Distinctions</a:t>
            </a:r>
          </a:p>
          <a:p>
            <a:r>
              <a:rPr lang="en-GB" dirty="0" smtClean="0"/>
              <a:t>Active Learning</a:t>
            </a:r>
          </a:p>
          <a:p>
            <a:pPr lvl="1"/>
            <a:r>
              <a:rPr lang="en-GB" dirty="0" smtClean="0"/>
              <a:t>Which tasks to solve?</a:t>
            </a:r>
          </a:p>
          <a:p>
            <a:r>
              <a:rPr lang="en-GB" dirty="0" smtClean="0"/>
              <a:t>Knowledge Corroboration</a:t>
            </a:r>
          </a:p>
          <a:p>
            <a:pPr lvl="1"/>
            <a:r>
              <a:rPr lang="en-GB" dirty="0" smtClean="0"/>
              <a:t>How to combine answers?</a:t>
            </a:r>
          </a:p>
          <a:p>
            <a:r>
              <a:rPr lang="en-GB" dirty="0" smtClean="0"/>
              <a:t>Crowd Psychometrics</a:t>
            </a:r>
          </a:p>
          <a:p>
            <a:pPr lvl="1"/>
            <a:r>
              <a:rPr lang="en-GB" dirty="0" smtClean="0"/>
              <a:t>How smart is the crowd?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936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Probabilistic Models for RDFS# and User Feedback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460217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539552" y="2708920"/>
            <a:ext cx="8097787" cy="2133600"/>
            <a:chOff x="512813" y="3352800"/>
            <a:chExt cx="8097787" cy="2133600"/>
          </a:xfrm>
        </p:grpSpPr>
        <p:grpSp>
          <p:nvGrpSpPr>
            <p:cNvPr id="6" name="Group 5"/>
            <p:cNvGrpSpPr/>
            <p:nvPr/>
          </p:nvGrpSpPr>
          <p:grpSpPr>
            <a:xfrm>
              <a:off x="4419600" y="3367914"/>
              <a:ext cx="4191000" cy="2106818"/>
              <a:chOff x="4419600" y="3367914"/>
              <a:chExt cx="4191000" cy="2106818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4572000" y="3657600"/>
                <a:ext cx="553987" cy="5334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i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t</a:t>
                </a:r>
                <a:r>
                  <a:rPr lang="en-GB" i="1" baseline="-25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i</a:t>
                </a:r>
                <a:endParaRPr lang="en-GB" i="1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248400" y="3581400"/>
                <a:ext cx="685800" cy="6858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i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y</a:t>
                </a:r>
                <a:r>
                  <a:rPr lang="en-GB" sz="2400" i="1" baseline="-25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ik</a:t>
                </a:r>
                <a:endParaRPr lang="en-GB" sz="2400" i="1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9" name="Straight Arrow Connector 18"/>
              <p:cNvCxnSpPr>
                <a:stCxn id="17" idx="6"/>
                <a:endCxn id="18" idx="2"/>
              </p:cNvCxnSpPr>
              <p:nvPr/>
            </p:nvCxnSpPr>
            <p:spPr>
              <a:xfrm>
                <a:off x="5125987" y="3924300"/>
                <a:ext cx="1122413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" name="Oval 19"/>
              <p:cNvSpPr/>
              <p:nvPr/>
            </p:nvSpPr>
            <p:spPr>
              <a:xfrm>
                <a:off x="6883488" y="4724400"/>
                <a:ext cx="660312" cy="635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i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u</a:t>
                </a:r>
                <a:r>
                  <a:rPr lang="en-GB" i="1" baseline="-25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k</a:t>
                </a:r>
                <a:endParaRPr lang="en-GB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1" name="Straight Arrow Connector 20"/>
              <p:cNvCxnSpPr>
                <a:stCxn id="28" idx="0"/>
                <a:endCxn id="18" idx="3"/>
              </p:cNvCxnSpPr>
              <p:nvPr/>
            </p:nvCxnSpPr>
            <p:spPr>
              <a:xfrm flipV="1">
                <a:off x="6045156" y="4166767"/>
                <a:ext cx="303677" cy="55763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20" idx="0"/>
                <a:endCxn id="18" idx="5"/>
              </p:cNvCxnSpPr>
              <p:nvPr/>
            </p:nvCxnSpPr>
            <p:spPr>
              <a:xfrm flipH="1" flipV="1">
                <a:off x="6833767" y="4166767"/>
                <a:ext cx="379877" cy="55763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7142704" y="4983144"/>
                <a:ext cx="762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5486400" y="3429000"/>
                <a:ext cx="3124200" cy="201346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/>
              <p:cNvSpPr/>
              <p:nvPr/>
            </p:nvSpPr>
            <p:spPr>
              <a:xfrm flipH="1">
                <a:off x="4419600" y="3367914"/>
                <a:ext cx="2971800" cy="12192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419600" y="4243269"/>
                <a:ext cx="9685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 dirty="0" smtClean="0">
                    <a:latin typeface="Times New Roman" pitchFamily="18" charset="0"/>
                    <a:cs typeface="Times New Roman" pitchFamily="18" charset="0"/>
                  </a:rPr>
                  <a:t>i=</a:t>
                </a:r>
                <a:r>
                  <a:rPr lang="en-GB" sz="16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GB" dirty="0" smtClean="0">
                    <a:latin typeface="Times New Roman" pitchFamily="18" charset="0"/>
                    <a:cs typeface="Times New Roman" pitchFamily="18" charset="0"/>
                  </a:rPr>
                  <a:t>,..., </a:t>
                </a:r>
                <a:r>
                  <a:rPr lang="en-GB" i="1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GB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543800" y="5105400"/>
                <a:ext cx="10583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 dirty="0" smtClean="0">
                    <a:latin typeface="Times New Roman" pitchFamily="18" charset="0"/>
                    <a:cs typeface="Times New Roman" pitchFamily="18" charset="0"/>
                  </a:rPr>
                  <a:t>k=</a:t>
                </a:r>
                <a:r>
                  <a:rPr lang="en-GB" sz="16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GB" dirty="0" smtClean="0">
                    <a:latin typeface="Times New Roman" pitchFamily="18" charset="0"/>
                    <a:cs typeface="Times New Roman" pitchFamily="18" charset="0"/>
                  </a:rPr>
                  <a:t>,..., </a:t>
                </a:r>
                <a:r>
                  <a:rPr lang="en-GB" i="1" dirty="0" smtClean="0"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lang="en-GB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715000" y="4724400"/>
                <a:ext cx="660312" cy="635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i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u</a:t>
                </a:r>
                <a:r>
                  <a:rPr lang="en-GB" i="1" baseline="-25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k</a:t>
                </a:r>
                <a:endParaRPr lang="en-GB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12813" y="3352800"/>
              <a:ext cx="3196151" cy="2133600"/>
              <a:chOff x="512813" y="3352800"/>
              <a:chExt cx="3196151" cy="21336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741413" y="3640332"/>
                <a:ext cx="553987" cy="5334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i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t</a:t>
                </a:r>
                <a:r>
                  <a:rPr lang="en-GB" i="1" baseline="-25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i</a:t>
                </a:r>
                <a:endParaRPr lang="en-GB" i="1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808213" y="3564132"/>
                <a:ext cx="685800" cy="6858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i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y</a:t>
                </a:r>
                <a:r>
                  <a:rPr lang="en-GB" sz="2400" i="1" baseline="-25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ik</a:t>
                </a:r>
                <a:endParaRPr lang="en-GB" sz="2400" i="1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0" name="Straight Arrow Connector 9"/>
              <p:cNvCxnSpPr>
                <a:stCxn id="8" idx="6"/>
                <a:endCxn id="9" idx="2"/>
              </p:cNvCxnSpPr>
              <p:nvPr/>
            </p:nvCxnSpPr>
            <p:spPr>
              <a:xfrm>
                <a:off x="1295400" y="3907032"/>
                <a:ext cx="512813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Oval 10"/>
              <p:cNvSpPr/>
              <p:nvPr/>
            </p:nvSpPr>
            <p:spPr>
              <a:xfrm>
                <a:off x="1808213" y="4724400"/>
                <a:ext cx="685800" cy="635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i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u</a:t>
                </a:r>
                <a:r>
                  <a:rPr lang="en-GB" i="1" baseline="-25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Symbol"/>
                  </a:rPr>
                  <a:t>k</a:t>
                </a:r>
                <a:endParaRPr lang="en-GB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2" name="Straight Arrow Connector 11"/>
              <p:cNvCxnSpPr>
                <a:stCxn id="11" idx="0"/>
                <a:endCxn id="9" idx="4"/>
              </p:cNvCxnSpPr>
              <p:nvPr/>
            </p:nvCxnSpPr>
            <p:spPr>
              <a:xfrm flipV="1">
                <a:off x="2151113" y="4249932"/>
                <a:ext cx="0" cy="47446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1579613" y="3411732"/>
                <a:ext cx="2129351" cy="203073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12813" y="3352800"/>
                <a:ext cx="2306587" cy="124082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33400" y="4278868"/>
                <a:ext cx="9685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 dirty="0" smtClean="0">
                    <a:latin typeface="Times New Roman" pitchFamily="18" charset="0"/>
                    <a:cs typeface="Times New Roman" pitchFamily="18" charset="0"/>
                  </a:rPr>
                  <a:t>i=</a:t>
                </a:r>
                <a:r>
                  <a:rPr lang="en-GB" sz="16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GB" dirty="0" smtClean="0">
                    <a:latin typeface="Times New Roman" pitchFamily="18" charset="0"/>
                    <a:cs typeface="Times New Roman" pitchFamily="18" charset="0"/>
                  </a:rPr>
                  <a:t>,..., </a:t>
                </a:r>
                <a:r>
                  <a:rPr lang="en-GB" i="1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GB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650661" y="5117068"/>
                <a:ext cx="10583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 dirty="0" smtClean="0">
                    <a:latin typeface="Times New Roman" pitchFamily="18" charset="0"/>
                    <a:cs typeface="Times New Roman" pitchFamily="18" charset="0"/>
                  </a:rPr>
                  <a:t>k=</a:t>
                </a:r>
                <a:r>
                  <a:rPr lang="en-GB" sz="16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r>
                  <a:rPr lang="en-GB" dirty="0" smtClean="0">
                    <a:latin typeface="Times New Roman" pitchFamily="18" charset="0"/>
                    <a:cs typeface="Times New Roman" pitchFamily="18" charset="0"/>
                  </a:rPr>
                  <a:t>,..., </a:t>
                </a:r>
                <a:r>
                  <a:rPr lang="en-GB" i="1" dirty="0" smtClean="0">
                    <a:latin typeface="Times New Roman" pitchFamily="18" charset="0"/>
                    <a:cs typeface="Times New Roman" pitchFamily="18" charset="0"/>
                  </a:rPr>
                  <a:t>m</a:t>
                </a:r>
                <a:endParaRPr lang="en-GB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085184"/>
            <a:ext cx="3175564" cy="146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85184"/>
            <a:ext cx="3145633" cy="146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67544" y="2339588"/>
            <a:ext cx="2905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1-Parameter feedback model</a:t>
            </a:r>
            <a:endParaRPr lang="en-GB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4427984" y="2339588"/>
            <a:ext cx="289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2</a:t>
            </a:r>
            <a:r>
              <a:rPr lang="en-GB" i="1" dirty="0" smtClean="0"/>
              <a:t>-Parameter feedback model</a:t>
            </a:r>
            <a:endParaRPr lang="en-GB" i="1" dirty="0"/>
          </a:p>
        </p:txBody>
      </p:sp>
      <p:sp>
        <p:nvSpPr>
          <p:cNvPr id="33" name="Rectangle 32"/>
          <p:cNvSpPr/>
          <p:nvPr/>
        </p:nvSpPr>
        <p:spPr>
          <a:xfrm>
            <a:off x="4139952" y="2420888"/>
            <a:ext cx="4680520" cy="4176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2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Probabilistic Models for RDFS# and User Feedback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932633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" name="TextBox 29"/>
          <p:cNvSpPr txBox="1"/>
          <p:nvPr/>
        </p:nvSpPr>
        <p:spPr>
          <a:xfrm rot="18796662">
            <a:off x="1236707" y="3565091"/>
            <a:ext cx="881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subClassOf</a:t>
            </a:r>
            <a:endParaRPr lang="en-GB" sz="1200" b="1" dirty="0"/>
          </a:p>
        </p:txBody>
      </p:sp>
      <p:sp>
        <p:nvSpPr>
          <p:cNvPr id="31" name="Rounded Rectangle 30"/>
          <p:cNvSpPr/>
          <p:nvPr/>
        </p:nvSpPr>
        <p:spPr>
          <a:xfrm>
            <a:off x="626674" y="4116710"/>
            <a:ext cx="1079500" cy="24765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Physicist</a:t>
            </a:r>
            <a:endParaRPr lang="en-GB" sz="1600" b="1" dirty="0"/>
          </a:p>
        </p:txBody>
      </p:sp>
      <p:sp>
        <p:nvSpPr>
          <p:cNvPr id="32" name="Rounded Rectangle 31"/>
          <p:cNvSpPr/>
          <p:nvPr/>
        </p:nvSpPr>
        <p:spPr>
          <a:xfrm>
            <a:off x="1728407" y="2728506"/>
            <a:ext cx="935567" cy="24765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Scientist</a:t>
            </a:r>
            <a:endParaRPr lang="en-GB" sz="1600" b="1" dirty="0"/>
          </a:p>
        </p:txBody>
      </p:sp>
      <p:sp>
        <p:nvSpPr>
          <p:cNvPr id="33" name="Rounded Rectangle 32"/>
          <p:cNvSpPr/>
          <p:nvPr/>
        </p:nvSpPr>
        <p:spPr>
          <a:xfrm>
            <a:off x="2556520" y="4116710"/>
            <a:ext cx="1295400" cy="24765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Person</a:t>
            </a:r>
            <a:endParaRPr lang="en-GB" sz="1600" b="1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/>
          <p:cNvCxnSpPr>
            <a:stCxn id="41" idx="0"/>
            <a:endCxn id="33" idx="2"/>
          </p:cNvCxnSpPr>
          <p:nvPr/>
        </p:nvCxnSpPr>
        <p:spPr>
          <a:xfrm flipV="1">
            <a:off x="2196191" y="4364360"/>
            <a:ext cx="1008029" cy="1337270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2" idx="2"/>
            <a:endCxn id="33" idx="0"/>
          </p:cNvCxnSpPr>
          <p:nvPr/>
        </p:nvCxnSpPr>
        <p:spPr>
          <a:xfrm>
            <a:off x="2196191" y="2976156"/>
            <a:ext cx="1008029" cy="1140554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0"/>
            <a:endCxn id="32" idx="2"/>
          </p:cNvCxnSpPr>
          <p:nvPr/>
        </p:nvCxnSpPr>
        <p:spPr>
          <a:xfrm flipV="1">
            <a:off x="1166424" y="2976156"/>
            <a:ext cx="1029767" cy="1140554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2884783">
            <a:off x="2241622" y="3526058"/>
            <a:ext cx="881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subClassOf</a:t>
            </a:r>
            <a:endParaRPr lang="en-GB" sz="1200" b="1" dirty="0"/>
          </a:p>
        </p:txBody>
      </p:sp>
      <p:sp>
        <p:nvSpPr>
          <p:cNvPr id="38" name="TextBox 37"/>
          <p:cNvSpPr txBox="1"/>
          <p:nvPr/>
        </p:nvSpPr>
        <p:spPr>
          <a:xfrm rot="18401267">
            <a:off x="2464688" y="4745979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type</a:t>
            </a:r>
            <a:endParaRPr lang="en-GB" sz="1200" b="1" dirty="0"/>
          </a:p>
        </p:txBody>
      </p:sp>
      <p:cxnSp>
        <p:nvCxnSpPr>
          <p:cNvPr id="39" name="Straight Arrow Connector 38"/>
          <p:cNvCxnSpPr>
            <a:stCxn id="41" idx="0"/>
            <a:endCxn id="31" idx="2"/>
          </p:cNvCxnSpPr>
          <p:nvPr/>
        </p:nvCxnSpPr>
        <p:spPr>
          <a:xfrm flipH="1" flipV="1">
            <a:off x="1166424" y="4364360"/>
            <a:ext cx="1029767" cy="1337270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3015443">
            <a:off x="1461305" y="4749447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type</a:t>
            </a:r>
            <a:endParaRPr lang="en-GB" sz="1200" b="1" dirty="0"/>
          </a:p>
        </p:txBody>
      </p:sp>
      <p:sp>
        <p:nvSpPr>
          <p:cNvPr id="41" name="Rounded Rectangle 40"/>
          <p:cNvSpPr/>
          <p:nvPr/>
        </p:nvSpPr>
        <p:spPr>
          <a:xfrm>
            <a:off x="1404557" y="5701630"/>
            <a:ext cx="1583267" cy="24765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Albert Einstein</a:t>
            </a:r>
          </a:p>
          <a:p>
            <a:pPr algn="ctr"/>
            <a:endParaRPr lang="en-GB" sz="1600" b="1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>
            <a:stCxn id="41" idx="0"/>
            <a:endCxn id="32" idx="2"/>
          </p:cNvCxnSpPr>
          <p:nvPr/>
        </p:nvCxnSpPr>
        <p:spPr>
          <a:xfrm flipV="1">
            <a:off x="2196191" y="2976156"/>
            <a:ext cx="0" cy="2725474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6200000">
            <a:off x="1867960" y="4102036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type</a:t>
            </a:r>
            <a:endParaRPr lang="en-GB" sz="1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84490"/>
            <a:ext cx="3495090" cy="242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186378" y="5291916"/>
            <a:ext cx="400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X = (A</a:t>
            </a:r>
            <a:r>
              <a:rPr lang="en-GB" i="1" dirty="0">
                <a:latin typeface="Albertus MT Lt"/>
              </a:rPr>
              <a:t> </a:t>
            </a:r>
            <a:r>
              <a:rPr lang="en-GB" i="1" dirty="0" smtClean="0">
                <a:latin typeface="Albertus MT Lt"/>
              </a:rPr>
              <a:t>˄ </a:t>
            </a:r>
            <a:r>
              <a:rPr lang="en-GB" dirty="0" smtClean="0">
                <a:latin typeface="+mj-lt"/>
              </a:rPr>
              <a:t>B) </a:t>
            </a:r>
            <a:r>
              <a:rPr lang="en-GB" i="1" dirty="0">
                <a:latin typeface="Albertus MT Lt"/>
              </a:rPr>
              <a:t>˅</a:t>
            </a:r>
            <a:r>
              <a:rPr lang="en-GB" dirty="0" smtClean="0">
                <a:latin typeface="+mj-lt"/>
              </a:rPr>
              <a:t> (B </a:t>
            </a:r>
            <a:r>
              <a:rPr lang="en-GB" i="1" dirty="0">
                <a:latin typeface="Albertus MT Lt"/>
              </a:rPr>
              <a:t>˄ </a:t>
            </a:r>
            <a:r>
              <a:rPr lang="en-GB" dirty="0">
                <a:latin typeface="+mj-lt"/>
              </a:rPr>
              <a:t>C</a:t>
            </a:r>
            <a:r>
              <a:rPr lang="en-GB" dirty="0" smtClean="0">
                <a:latin typeface="+mj-lt"/>
              </a:rPr>
              <a:t>)</a:t>
            </a:r>
            <a:r>
              <a:rPr lang="en-GB" i="1" dirty="0">
                <a:latin typeface="Albertus MT Lt"/>
              </a:rPr>
              <a:t> </a:t>
            </a:r>
            <a:r>
              <a:rPr lang="en-GB" i="1" dirty="0" smtClean="0">
                <a:latin typeface="Albertus MT Lt"/>
              </a:rPr>
              <a:t>˅ 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D</a:t>
            </a:r>
            <a:r>
              <a:rPr lang="en-GB" dirty="0" smtClean="0">
                <a:latin typeface="+mj-lt"/>
              </a:rPr>
              <a:t> =</a:t>
            </a:r>
            <a:r>
              <a:rPr lang="en-GB" dirty="0"/>
              <a:t> </a:t>
            </a:r>
            <a:r>
              <a:rPr lang="en-GB" dirty="0" smtClean="0"/>
              <a:t>AB </a:t>
            </a:r>
            <a:r>
              <a:rPr lang="en-GB" i="1" dirty="0">
                <a:latin typeface="Albertus MT Lt"/>
              </a:rPr>
              <a:t>˅</a:t>
            </a:r>
            <a:r>
              <a:rPr lang="en-GB" dirty="0"/>
              <a:t> </a:t>
            </a:r>
            <a:r>
              <a:rPr lang="en-GB" dirty="0" smtClean="0"/>
              <a:t>BC</a:t>
            </a:r>
            <a:r>
              <a:rPr lang="en-GB" i="1" dirty="0" smtClean="0">
                <a:latin typeface="Albertus MT Lt"/>
              </a:rPr>
              <a:t> </a:t>
            </a:r>
            <a:r>
              <a:rPr lang="en-GB" i="1" dirty="0">
                <a:latin typeface="Albertus MT Lt"/>
              </a:rPr>
              <a:t>˅ </a:t>
            </a: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</a:t>
            </a:r>
            <a:r>
              <a:rPr lang="en-GB" dirty="0"/>
              <a:t> </a:t>
            </a:r>
            <a:r>
              <a:rPr lang="en-GB" dirty="0" smtClean="0">
                <a:latin typeface="+mj-lt"/>
              </a:rPr>
              <a:t>  </a:t>
            </a:r>
            <a:endParaRPr lang="en-GB" dirty="0">
              <a:latin typeface="+mj-lt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7125584" y="5589240"/>
            <a:ext cx="830792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796136" y="5805264"/>
            <a:ext cx="2287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chemeClr val="accent1">
                    <a:lumMod val="75000"/>
                  </a:schemeClr>
                </a:solidFill>
              </a:rPr>
              <a:t>Deduced Facts Prior</a:t>
            </a:r>
            <a:r>
              <a:rPr lang="en-GB" i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r>
              <a:rPr lang="en-GB" i="1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GB" i="1" dirty="0" smtClean="0">
                <a:solidFill>
                  <a:schemeClr val="accent1">
                    <a:lumMod val="75000"/>
                  </a:schemeClr>
                </a:solidFill>
              </a:rPr>
              <a:t>o account for </a:t>
            </a:r>
          </a:p>
          <a:p>
            <a:r>
              <a:rPr lang="en-GB" i="1" dirty="0" smtClean="0">
                <a:solidFill>
                  <a:schemeClr val="accent1">
                    <a:lumMod val="75000"/>
                  </a:schemeClr>
                </a:solidFill>
              </a:rPr>
              <a:t>incomplete knowledge</a:t>
            </a:r>
            <a:endParaRPr lang="en-GB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6019717" y="2420888"/>
            <a:ext cx="1910914" cy="2376264"/>
            <a:chOff x="6019717" y="2420888"/>
            <a:chExt cx="1910914" cy="2376264"/>
          </a:xfrm>
        </p:grpSpPr>
        <p:sp>
          <p:nvSpPr>
            <p:cNvPr id="50" name="Rectangle 49"/>
            <p:cNvSpPr/>
            <p:nvPr/>
          </p:nvSpPr>
          <p:spPr>
            <a:xfrm>
              <a:off x="7236296" y="2420888"/>
              <a:ext cx="686778" cy="2376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019717" y="4475536"/>
              <a:ext cx="1910914" cy="3216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518368" y="4047455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˅</a:t>
            </a:r>
            <a:endParaRPr lang="en-GB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4726280" y="3399383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˄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324906" y="3399383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˄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322238" y="2545085"/>
            <a:ext cx="2664296" cy="2468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48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9" grpId="0"/>
      <p:bldP spid="5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Probabilistic Models for RDFS# and User Feedback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068583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370841"/>
              </p:ext>
            </p:extLst>
          </p:nvPr>
        </p:nvGraphicFramePr>
        <p:xfrm>
          <a:off x="395536" y="2708920"/>
          <a:ext cx="4371584" cy="237744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457195"/>
                <a:gridCol w="2914389"/>
              </a:tblGrid>
              <a:tr h="351730">
                <a:tc>
                  <a:txBody>
                    <a:bodyPr/>
                    <a:lstStyle/>
                    <a:p>
                      <a:r>
                        <a:rPr lang="en-GB" dirty="0" smtClean="0"/>
                        <a:t>Model Name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Composition</a:t>
                      </a:r>
                      <a:r>
                        <a:rPr lang="en-GB" baseline="0" dirty="0" smtClean="0"/>
                        <a:t> </a:t>
                      </a:r>
                      <a:endParaRPr lang="en-GB" dirty="0"/>
                    </a:p>
                  </a:txBody>
                  <a:tcPr/>
                </a:tc>
              </a:tr>
              <a:tr h="351730">
                <a:tc>
                  <a:txBody>
                    <a:bodyPr/>
                    <a:lstStyle/>
                    <a:p>
                      <a:pPr algn="ctr"/>
                      <a:r>
                        <a:rPr lang="en-GB" i="0" dirty="0" smtClean="0">
                          <a:latin typeface="Times" pitchFamily="18" charset="0"/>
                        </a:rPr>
                        <a:t>I1</a:t>
                      </a:r>
                      <a:endParaRPr lang="en-GB" i="0" dirty="0">
                        <a:latin typeface="Times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1-parameter feedback model</a:t>
                      </a:r>
                    </a:p>
                  </a:txBody>
                  <a:tcPr/>
                </a:tc>
              </a:tr>
              <a:tr h="3517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i="0" dirty="0" smtClean="0">
                          <a:latin typeface="Times" pitchFamily="18" charset="0"/>
                        </a:rPr>
                        <a:t>I2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2-parameter feedback model</a:t>
                      </a:r>
                    </a:p>
                  </a:txBody>
                  <a:tcPr/>
                </a:tc>
              </a:tr>
              <a:tr h="6155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i="0" dirty="0" smtClean="0">
                          <a:latin typeface="Times" pitchFamily="18" charset="0"/>
                        </a:rPr>
                        <a:t>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Deduced facts prior &amp; </a:t>
                      </a:r>
                    </a:p>
                    <a:p>
                      <a:r>
                        <a:rPr lang="en-GB" dirty="0" smtClean="0"/>
                        <a:t>1-prameter feedback model</a:t>
                      </a:r>
                    </a:p>
                  </a:txBody>
                  <a:tcPr/>
                </a:tc>
              </a:tr>
              <a:tr h="6155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i="0" dirty="0" smtClean="0">
                          <a:latin typeface="Times" pitchFamily="18" charset="0"/>
                        </a:rPr>
                        <a:t>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Deduced facts prior &amp; </a:t>
                      </a:r>
                    </a:p>
                    <a:p>
                      <a:r>
                        <a:rPr lang="en-GB" dirty="0" smtClean="0"/>
                        <a:t>2-parameter feedback model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4848730" y="2780928"/>
            <a:ext cx="4172405" cy="2266091"/>
            <a:chOff x="1449778" y="1505844"/>
            <a:chExt cx="6087951" cy="3261200"/>
          </a:xfrm>
        </p:grpSpPr>
        <p:sp>
          <p:nvSpPr>
            <p:cNvPr id="28" name="Oval 27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444227" y="2590800"/>
              <a:ext cx="685800" cy="685800"/>
            </a:xfrm>
            <a:prstGeom prst="ellipse">
              <a:avLst/>
            </a:prstGeom>
            <a:blipFill rotWithShape="1">
              <a:blip r:embed="rId7" cstate="print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txBody>
            <a:bodyPr/>
            <a:lstStyle/>
            <a:p>
              <a:r>
                <a:rPr lang="en-GB"/>
                <a:t> </a:t>
              </a:r>
            </a:p>
          </p:txBody>
        </p:sp>
        <p:sp>
          <p:nvSpPr>
            <p:cNvPr id="29" name="Oval 28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217968" y="1505844"/>
              <a:ext cx="685800" cy="685800"/>
            </a:xfrm>
            <a:prstGeom prst="ellipse">
              <a:avLst/>
            </a:prstGeom>
            <a:blipFill rotWithShape="1">
              <a:blip r:embed="rId8" cstate="print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txBody>
            <a:bodyPr/>
            <a:lstStyle/>
            <a:p>
              <a:r>
                <a:rPr lang="en-GB" sz="1600"/>
                <a:t> </a:t>
              </a:r>
            </a:p>
          </p:txBody>
        </p:sp>
        <p:sp>
          <p:nvSpPr>
            <p:cNvPr id="44" name="Oval 43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105130" y="1505844"/>
              <a:ext cx="685800" cy="685800"/>
            </a:xfrm>
            <a:prstGeom prst="ellipse">
              <a:avLst/>
            </a:prstGeom>
            <a:blipFill rotWithShape="1">
              <a:blip r:embed="rId9" cstate="print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txBody>
            <a:bodyPr/>
            <a:lstStyle/>
            <a:p>
              <a:r>
                <a:rPr lang="en-GB" sz="1600" dirty="0"/>
                <a:t> </a:t>
              </a:r>
            </a:p>
          </p:txBody>
        </p:sp>
        <p:sp>
          <p:nvSpPr>
            <p:cNvPr id="47" name="Oval 46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075863" y="1505844"/>
              <a:ext cx="685800" cy="685800"/>
            </a:xfrm>
            <a:prstGeom prst="ellipse">
              <a:avLst/>
            </a:prstGeom>
            <a:blipFill rotWithShape="1">
              <a:blip r:embed="rId10" cstate="print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txBody>
            <a:bodyPr/>
            <a:lstStyle/>
            <a:p>
              <a:r>
                <a:rPr lang="en-GB" sz="1600"/>
                <a:t> </a:t>
              </a:r>
            </a:p>
          </p:txBody>
        </p:sp>
        <p:sp>
          <p:nvSpPr>
            <p:cNvPr id="53" name="Oval 52"/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800600" y="2590800"/>
              <a:ext cx="685800" cy="685800"/>
            </a:xfrm>
            <a:prstGeom prst="ellipse">
              <a:avLst/>
            </a:prstGeom>
            <a:blipFill rotWithShape="1">
              <a:blip r:embed="rId11" cstate="print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txBody>
            <a:bodyPr/>
            <a:lstStyle/>
            <a:p>
              <a:r>
                <a:rPr lang="en-GB"/>
                <a:t> </a:t>
              </a:r>
            </a:p>
          </p:txBody>
        </p:sp>
        <p:cxnSp>
          <p:nvCxnSpPr>
            <p:cNvPr id="54" name="Straight Arrow Connector 53"/>
            <p:cNvCxnSpPr>
              <a:stCxn id="53" idx="2"/>
              <a:endCxn id="28" idx="6"/>
            </p:cNvCxnSpPr>
            <p:nvPr/>
          </p:nvCxnSpPr>
          <p:spPr>
            <a:xfrm flipH="1">
              <a:off x="4130027" y="2933700"/>
              <a:ext cx="67057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44" idx="6"/>
              <a:endCxn id="47" idx="2"/>
            </p:cNvCxnSpPr>
            <p:nvPr/>
          </p:nvCxnSpPr>
          <p:spPr>
            <a:xfrm>
              <a:off x="2790930" y="1848744"/>
              <a:ext cx="128493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29" idx="2"/>
              <a:endCxn id="47" idx="6"/>
            </p:cNvCxnSpPr>
            <p:nvPr/>
          </p:nvCxnSpPr>
          <p:spPr>
            <a:xfrm flipH="1">
              <a:off x="4761663" y="1848744"/>
              <a:ext cx="145630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44" idx="5"/>
              <a:endCxn id="64" idx="0"/>
            </p:cNvCxnSpPr>
            <p:nvPr/>
          </p:nvCxnSpPr>
          <p:spPr>
            <a:xfrm>
              <a:off x="2690498" y="2091212"/>
              <a:ext cx="246658" cy="7347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29" idx="5"/>
              <a:endCxn id="65" idx="0"/>
            </p:cNvCxnSpPr>
            <p:nvPr/>
          </p:nvCxnSpPr>
          <p:spPr>
            <a:xfrm>
              <a:off x="6803335" y="2091212"/>
              <a:ext cx="314173" cy="7347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66" idx="1"/>
              <a:endCxn id="68" idx="4"/>
            </p:cNvCxnSpPr>
            <p:nvPr/>
          </p:nvCxnSpPr>
          <p:spPr>
            <a:xfrm flipH="1" flipV="1">
              <a:off x="1869998" y="3654878"/>
              <a:ext cx="1610552" cy="40462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66" idx="7"/>
              <a:endCxn id="70" idx="3"/>
            </p:cNvCxnSpPr>
            <p:nvPr/>
          </p:nvCxnSpPr>
          <p:spPr>
            <a:xfrm flipV="1">
              <a:off x="4074832" y="3533483"/>
              <a:ext cx="1700332" cy="52601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67" idx="1"/>
              <a:endCxn id="64" idx="5"/>
            </p:cNvCxnSpPr>
            <p:nvPr/>
          </p:nvCxnSpPr>
          <p:spPr>
            <a:xfrm flipH="1" flipV="1">
              <a:off x="3234297" y="3533483"/>
              <a:ext cx="1617853" cy="52601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67" idx="7"/>
              <a:endCxn id="65" idx="4"/>
            </p:cNvCxnSpPr>
            <p:nvPr/>
          </p:nvCxnSpPr>
          <p:spPr>
            <a:xfrm flipV="1">
              <a:off x="5446432" y="3654878"/>
              <a:ext cx="1671077" cy="40462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47" idx="4"/>
              <a:endCxn id="28" idx="7"/>
            </p:cNvCxnSpPr>
            <p:nvPr/>
          </p:nvCxnSpPr>
          <p:spPr>
            <a:xfrm flipH="1">
              <a:off x="4029594" y="2191644"/>
              <a:ext cx="389169" cy="49958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2516935" y="2825939"/>
              <a:ext cx="840441" cy="828939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6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GB" sz="1600" i="1" baseline="-25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i2</a:t>
              </a:r>
              <a:endParaRPr lang="en-GB" sz="14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6697288" y="2825939"/>
              <a:ext cx="840441" cy="828939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6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GB" sz="1600" i="1" baseline="-25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j2</a:t>
              </a:r>
              <a:endParaRPr lang="en-GB" sz="14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3357471" y="3938105"/>
              <a:ext cx="840441" cy="828939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6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GB" sz="1400" i="1" baseline="-25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GB" sz="12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4729070" y="3938105"/>
              <a:ext cx="840441" cy="828939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6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GB" sz="1400" i="1" baseline="-25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GB" sz="12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449778" y="2825939"/>
              <a:ext cx="840441" cy="828939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6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GB" sz="1600" i="1" baseline="-25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i1</a:t>
              </a:r>
              <a:endParaRPr lang="en-GB" sz="14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9" name="Straight Arrow Connector 68"/>
            <p:cNvCxnSpPr>
              <a:stCxn id="44" idx="3"/>
              <a:endCxn id="68" idx="0"/>
            </p:cNvCxnSpPr>
            <p:nvPr/>
          </p:nvCxnSpPr>
          <p:spPr>
            <a:xfrm flipH="1">
              <a:off x="1869998" y="2091212"/>
              <a:ext cx="335565" cy="7347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5652085" y="2825939"/>
              <a:ext cx="840441" cy="828939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6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en-GB" sz="1600" i="1" baseline="-25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j1</a:t>
              </a:r>
              <a:endParaRPr lang="en-GB" sz="1400" i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71" name="Straight Arrow Connector 70"/>
            <p:cNvCxnSpPr>
              <a:stCxn id="29" idx="3"/>
              <a:endCxn id="70" idx="0"/>
            </p:cNvCxnSpPr>
            <p:nvPr/>
          </p:nvCxnSpPr>
          <p:spPr>
            <a:xfrm flipH="1">
              <a:off x="6072305" y="2091212"/>
              <a:ext cx="246096" cy="7347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9" name="TextBox 2078"/>
          <p:cNvSpPr txBox="1"/>
          <p:nvPr/>
        </p:nvSpPr>
        <p:spPr>
          <a:xfrm>
            <a:off x="5004048" y="5230941"/>
            <a:ext cx="4125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Feedback propagation for an instance of </a:t>
            </a:r>
          </a:p>
          <a:p>
            <a:r>
              <a:rPr lang="en-GB" i="1" dirty="0" smtClean="0"/>
              <a:t>the </a:t>
            </a:r>
            <a:r>
              <a:rPr lang="en-GB" dirty="0" smtClean="0">
                <a:latin typeface="Times" pitchFamily="18" charset="0"/>
              </a:rPr>
              <a:t>D1</a:t>
            </a:r>
            <a:r>
              <a:rPr lang="en-GB" i="1" dirty="0" smtClean="0"/>
              <a:t> model.</a:t>
            </a:r>
            <a:endParaRPr lang="en-GB" i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600153" y="5230940"/>
            <a:ext cx="3888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Composition of probabilistic models  for</a:t>
            </a:r>
          </a:p>
          <a:p>
            <a:r>
              <a:rPr lang="en-GB" i="1" dirty="0"/>
              <a:t>u</a:t>
            </a:r>
            <a:r>
              <a:rPr lang="en-GB" i="1" dirty="0" smtClean="0"/>
              <a:t>ser feedback</a:t>
            </a:r>
            <a:endParaRPr lang="en-GB" i="1" dirty="0"/>
          </a:p>
        </p:txBody>
      </p:sp>
      <p:sp>
        <p:nvSpPr>
          <p:cNvPr id="106" name="Rectangle 105"/>
          <p:cNvSpPr/>
          <p:nvPr/>
        </p:nvSpPr>
        <p:spPr>
          <a:xfrm>
            <a:off x="4767120" y="2636912"/>
            <a:ext cx="4341384" cy="329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40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Probabilistic Inference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219509927"/>
                  </p:ext>
                </p:extLst>
              </p:nvPr>
            </p:nvGraphicFramePr>
            <p:xfrm>
              <a:off x="457200" y="1600200"/>
              <a:ext cx="8229600" cy="452596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219509927"/>
                  </p:ext>
                </p:extLst>
              </p:nvPr>
            </p:nvGraphicFramePr>
            <p:xfrm>
              <a:off x="457200" y="1600200"/>
              <a:ext cx="8229600" cy="452596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4975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Experimental Evaluation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968084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976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Experimental Evaluation</a:t>
            </a:r>
            <a:endParaRPr lang="en-GB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6453533"/>
              </p:ext>
            </p:extLst>
          </p:nvPr>
        </p:nvGraphicFramePr>
        <p:xfrm>
          <a:off x="457200" y="185536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475656" y="2492896"/>
            <a:ext cx="6091238" cy="4014788"/>
            <a:chOff x="1475656" y="2492896"/>
            <a:chExt cx="6091238" cy="4014788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67851361"/>
                </p:ext>
              </p:extLst>
            </p:nvPr>
          </p:nvGraphicFramePr>
          <p:xfrm>
            <a:off x="1475656" y="2492896"/>
            <a:ext cx="6091238" cy="40147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pSp>
          <p:nvGrpSpPr>
            <p:cNvPr id="4" name="Group 3"/>
            <p:cNvGrpSpPr/>
            <p:nvPr/>
          </p:nvGrpSpPr>
          <p:grpSpPr>
            <a:xfrm>
              <a:off x="6431904" y="2627620"/>
              <a:ext cx="479098" cy="1233428"/>
              <a:chOff x="6431904" y="2627620"/>
              <a:chExt cx="479098" cy="1233428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6444208" y="2627620"/>
                <a:ext cx="37702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latin typeface="Times New Roman" pitchFamily="18" charset="0"/>
                    <a:cs typeface="Times New Roman" pitchFamily="18" charset="0"/>
                  </a:rPr>
                  <a:t>I1</a:t>
                </a:r>
                <a:endParaRPr lang="en-GB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444208" y="2915652"/>
                <a:ext cx="37702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latin typeface="Times New Roman" pitchFamily="18" charset="0"/>
                    <a:cs typeface="Times New Roman" pitchFamily="18" charset="0"/>
                  </a:rPr>
                  <a:t>I2</a:t>
                </a:r>
                <a:endParaRPr lang="en-GB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444208" y="3491716"/>
                <a:ext cx="46679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en-GB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GB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431904" y="3203684"/>
                <a:ext cx="46679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401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AMT Worker Analytics</a:t>
            </a:r>
            <a:endParaRPr lang="en-GB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9811801"/>
              </p:ext>
            </p:extLst>
          </p:nvPr>
        </p:nvGraphicFramePr>
        <p:xfrm>
          <a:off x="457200" y="13716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2911995"/>
              </p:ext>
            </p:extLst>
          </p:nvPr>
        </p:nvGraphicFramePr>
        <p:xfrm>
          <a:off x="1403648" y="1937123"/>
          <a:ext cx="5544616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4800" y="60960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For details see Gjergji </a:t>
            </a:r>
            <a:r>
              <a:rPr lang="en-GB" dirty="0"/>
              <a:t>Kasneci, Jurgen V. Gael, Ralf Herbrich, and Thore Graepel, </a:t>
            </a:r>
            <a:r>
              <a:rPr lang="en-GB" dirty="0">
                <a:hlinkClick r:id="rId9" action="ppaction://hlinkfile"/>
              </a:rPr>
              <a:t>Bayesian Knowledge Corroboration with Logical Rules and User Feedback</a:t>
            </a:r>
            <a:r>
              <a:rPr lang="en-GB" dirty="0"/>
              <a:t>, in </a:t>
            </a:r>
            <a:r>
              <a:rPr lang="en-GB" i="1" dirty="0"/>
              <a:t>ECML </a:t>
            </a:r>
            <a:r>
              <a:rPr lang="en-GB" i="1" dirty="0" smtClean="0"/>
              <a:t>PKDD,</a:t>
            </a:r>
            <a:r>
              <a:rPr lang="en-GB" dirty="0" smtClean="0"/>
              <a:t>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238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about the Expertise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Reliabilities of users will vary across questions depending on the specific expertise</a:t>
            </a:r>
          </a:p>
          <a:p>
            <a:r>
              <a:rPr lang="en-GB" dirty="0" smtClean="0"/>
              <a:t>Use </a:t>
            </a:r>
            <a:r>
              <a:rPr lang="en-GB" dirty="0"/>
              <a:t>collaborative </a:t>
            </a:r>
            <a:r>
              <a:rPr lang="en-GB" dirty="0" smtClean="0"/>
              <a:t>filtering style system to model user expertise</a:t>
            </a:r>
          </a:p>
          <a:p>
            <a:r>
              <a:rPr lang="en-GB" dirty="0" smtClean="0"/>
              <a:t>Use modularity of graphical models to combine recommender system module with user feedback model and logical inference</a:t>
            </a:r>
          </a:p>
        </p:txBody>
      </p:sp>
    </p:spTree>
    <p:extLst>
      <p:ext uri="{BB962C8B-B14F-4D97-AF65-F5344CB8AC3E}">
        <p14:creationId xmlns:p14="http://schemas.microsoft.com/office/powerpoint/2010/main" val="29537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Matchbox: Features To ‘Trait’ Space</a:t>
            </a:r>
            <a:endParaRPr lang="en-GB" dirty="0"/>
          </a:p>
        </p:txBody>
      </p:sp>
      <p:grpSp>
        <p:nvGrpSpPr>
          <p:cNvPr id="2" name="Group 124"/>
          <p:cNvGrpSpPr/>
          <p:nvPr/>
        </p:nvGrpSpPr>
        <p:grpSpPr>
          <a:xfrm>
            <a:off x="152400" y="1029030"/>
            <a:ext cx="3019425" cy="2433099"/>
            <a:chOff x="152400" y="1029030"/>
            <a:chExt cx="3019425" cy="2433099"/>
          </a:xfrm>
        </p:grpSpPr>
        <p:sp>
          <p:nvSpPr>
            <p:cNvPr id="42" name="Rectangle 41"/>
            <p:cNvSpPr/>
            <p:nvPr/>
          </p:nvSpPr>
          <p:spPr>
            <a:xfrm>
              <a:off x="152400" y="1029030"/>
              <a:ext cx="3019425" cy="243309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495550" y="1066800"/>
              <a:ext cx="609600" cy="23622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2571750" y="1752600"/>
              <a:ext cx="457200" cy="4572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>
              <a:off x="2571750" y="1219200"/>
              <a:ext cx="457200" cy="457200"/>
            </a:xfrm>
            <a:prstGeom prst="ellipse">
              <a:avLst/>
            </a:prstGeom>
            <a:gradFill>
              <a:gsLst>
                <a:gs pos="0">
                  <a:schemeClr val="accent6">
                    <a:tint val="50000"/>
                    <a:satMod val="300000"/>
                    <a:alpha val="60000"/>
                  </a:schemeClr>
                </a:gs>
                <a:gs pos="35000">
                  <a:schemeClr val="accent6">
                    <a:tint val="37000"/>
                    <a:satMod val="300000"/>
                    <a:alpha val="60000"/>
                  </a:schemeClr>
                </a:gs>
                <a:gs pos="100000">
                  <a:schemeClr val="accent6">
                    <a:tint val="15000"/>
                    <a:satMod val="350000"/>
                    <a:alpha val="60000"/>
                  </a:schemeClr>
                </a:gs>
              </a:gsLst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2571750" y="1752600"/>
              <a:ext cx="457200" cy="4572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2571750" y="2286000"/>
              <a:ext cx="457200" cy="457200"/>
            </a:xfrm>
            <a:prstGeom prst="ellipse">
              <a:avLst/>
            </a:prstGeom>
            <a:gradFill>
              <a:gsLst>
                <a:gs pos="0">
                  <a:schemeClr val="accent6">
                    <a:tint val="50000"/>
                    <a:satMod val="300000"/>
                    <a:alpha val="60000"/>
                  </a:schemeClr>
                </a:gs>
                <a:gs pos="35000">
                  <a:schemeClr val="accent6">
                    <a:tint val="37000"/>
                    <a:satMod val="300000"/>
                    <a:alpha val="60000"/>
                  </a:schemeClr>
                </a:gs>
                <a:gs pos="100000">
                  <a:schemeClr val="accent6">
                    <a:tint val="15000"/>
                    <a:satMod val="350000"/>
                    <a:alpha val="60000"/>
                  </a:schemeClr>
                </a:gs>
              </a:gsLst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2571750" y="2819400"/>
              <a:ext cx="457200" cy="457200"/>
            </a:xfrm>
            <a:prstGeom prst="ellipse">
              <a:avLst/>
            </a:prstGeom>
            <a:gradFill>
              <a:gsLst>
                <a:gs pos="0">
                  <a:schemeClr val="accent6">
                    <a:tint val="50000"/>
                    <a:satMod val="300000"/>
                    <a:alpha val="60000"/>
                  </a:schemeClr>
                </a:gs>
                <a:gs pos="35000">
                  <a:schemeClr val="accent6">
                    <a:tint val="37000"/>
                    <a:satMod val="300000"/>
                    <a:alpha val="60000"/>
                  </a:schemeClr>
                </a:gs>
                <a:gs pos="100000">
                  <a:schemeClr val="accent6">
                    <a:tint val="15000"/>
                    <a:satMod val="350000"/>
                    <a:alpha val="60000"/>
                  </a:schemeClr>
                </a:gs>
              </a:gsLst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24768" y="1269593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234566</a:t>
              </a:r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24768" y="1797570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456457</a:t>
              </a:r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24768" y="2338465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13456</a:t>
              </a:r>
              <a:endParaRPr lang="en-GB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24768" y="2871865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654777</a:t>
              </a:r>
              <a:endParaRPr lang="en-GB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2400" y="1981200"/>
              <a:ext cx="17171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User ID</a:t>
              </a:r>
              <a:endParaRPr lang="en-GB" sz="2400" dirty="0"/>
            </a:p>
          </p:txBody>
        </p:sp>
      </p:grpSp>
      <p:grpSp>
        <p:nvGrpSpPr>
          <p:cNvPr id="3" name="Group 125"/>
          <p:cNvGrpSpPr/>
          <p:nvPr/>
        </p:nvGrpSpPr>
        <p:grpSpPr>
          <a:xfrm>
            <a:off x="152400" y="3446228"/>
            <a:ext cx="3028950" cy="1391479"/>
            <a:chOff x="152400" y="3446228"/>
            <a:chExt cx="3028950" cy="1391479"/>
          </a:xfrm>
        </p:grpSpPr>
        <p:sp>
          <p:nvSpPr>
            <p:cNvPr id="43" name="Rectangle 42"/>
            <p:cNvSpPr/>
            <p:nvPr/>
          </p:nvSpPr>
          <p:spPr>
            <a:xfrm>
              <a:off x="152401" y="3446228"/>
              <a:ext cx="3028949" cy="139147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495550" y="3505200"/>
              <a:ext cx="609600" cy="12954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2571750" y="3657600"/>
              <a:ext cx="457200" cy="457200"/>
            </a:xfrm>
            <a:prstGeom prst="ellipse">
              <a:avLst/>
            </a:prstGeom>
            <a:gradFill>
              <a:gsLst>
                <a:gs pos="0">
                  <a:schemeClr val="accent6">
                    <a:tint val="50000"/>
                    <a:satMod val="300000"/>
                    <a:alpha val="60000"/>
                  </a:schemeClr>
                </a:gs>
                <a:gs pos="35000">
                  <a:schemeClr val="accent6">
                    <a:tint val="37000"/>
                    <a:satMod val="300000"/>
                    <a:alpha val="60000"/>
                  </a:schemeClr>
                </a:gs>
                <a:gs pos="100000">
                  <a:schemeClr val="accent6">
                    <a:tint val="15000"/>
                    <a:satMod val="350000"/>
                    <a:alpha val="60000"/>
                  </a:schemeClr>
                </a:gs>
              </a:gsLst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2571750" y="4191000"/>
              <a:ext cx="457200" cy="4572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28750" y="3724233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Male</a:t>
              </a:r>
              <a:endParaRPr lang="en-GB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28750" y="4244715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Female</a:t>
              </a:r>
              <a:endParaRPr lang="en-GB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2400" y="3905250"/>
              <a:ext cx="17171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Gender</a:t>
              </a:r>
              <a:endParaRPr lang="en-GB" sz="2400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2571750" y="4191000"/>
              <a:ext cx="457200" cy="4572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126"/>
          <p:cNvGrpSpPr/>
          <p:nvPr/>
        </p:nvGrpSpPr>
        <p:grpSpPr>
          <a:xfrm>
            <a:off x="142875" y="4845658"/>
            <a:ext cx="3038475" cy="1307492"/>
            <a:chOff x="142875" y="4845658"/>
            <a:chExt cx="3038475" cy="1307492"/>
          </a:xfrm>
        </p:grpSpPr>
        <p:sp>
          <p:nvSpPr>
            <p:cNvPr id="44" name="Rectangle 43"/>
            <p:cNvSpPr/>
            <p:nvPr/>
          </p:nvSpPr>
          <p:spPr>
            <a:xfrm>
              <a:off x="152400" y="4845658"/>
              <a:ext cx="3028950" cy="130749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495550" y="4876800"/>
              <a:ext cx="609600" cy="123825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2571750" y="5029200"/>
              <a:ext cx="457200" cy="4572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2571750" y="5562600"/>
              <a:ext cx="457200" cy="457200"/>
            </a:xfrm>
            <a:prstGeom prst="ellipse">
              <a:avLst/>
            </a:prstGeom>
            <a:gradFill>
              <a:gsLst>
                <a:gs pos="0">
                  <a:schemeClr val="accent6">
                    <a:tint val="50000"/>
                    <a:satMod val="300000"/>
                    <a:alpha val="60000"/>
                  </a:schemeClr>
                </a:gs>
                <a:gs pos="35000">
                  <a:schemeClr val="accent6">
                    <a:tint val="37000"/>
                    <a:satMod val="300000"/>
                    <a:alpha val="60000"/>
                  </a:schemeClr>
                </a:gs>
                <a:gs pos="100000">
                  <a:schemeClr val="accent6">
                    <a:tint val="15000"/>
                    <a:satMod val="350000"/>
                    <a:alpha val="60000"/>
                  </a:schemeClr>
                </a:gs>
              </a:gsLst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2875" y="5257621"/>
              <a:ext cx="2057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Country</a:t>
              </a:r>
              <a:endParaRPr lang="en-GB" sz="2400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2571750" y="5029200"/>
              <a:ext cx="457200" cy="4572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444401" y="5105400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UK</a:t>
              </a:r>
              <a:endParaRPr lang="en-GB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444401" y="5631305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USA</a:t>
              </a:r>
              <a:endParaRPr lang="en-GB" dirty="0"/>
            </a:p>
          </p:txBody>
        </p:sp>
      </p:grpSp>
      <p:grpSp>
        <p:nvGrpSpPr>
          <p:cNvPr id="18" name="Group 127"/>
          <p:cNvGrpSpPr/>
          <p:nvPr/>
        </p:nvGrpSpPr>
        <p:grpSpPr>
          <a:xfrm>
            <a:off x="152400" y="6143625"/>
            <a:ext cx="3028950" cy="666750"/>
            <a:chOff x="152400" y="6143625"/>
            <a:chExt cx="3028950" cy="666750"/>
          </a:xfrm>
        </p:grpSpPr>
        <p:sp>
          <p:nvSpPr>
            <p:cNvPr id="52" name="Rectangle 51"/>
            <p:cNvSpPr/>
            <p:nvPr/>
          </p:nvSpPr>
          <p:spPr>
            <a:xfrm>
              <a:off x="152400" y="6143625"/>
              <a:ext cx="3028950" cy="666750"/>
            </a:xfrm>
            <a:prstGeom prst="rect">
              <a:avLst/>
            </a:prstGeom>
            <a:gradFill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34876" y="6309610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110</a:t>
              </a:r>
              <a:endParaRPr lang="en-GB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2400" y="6257746"/>
              <a:ext cx="1028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IQ</a:t>
              </a:r>
              <a:endParaRPr lang="en-GB" sz="2400" dirty="0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2486025" y="6210300"/>
              <a:ext cx="619125" cy="5238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/>
            <p:cNvSpPr/>
            <p:nvPr/>
          </p:nvSpPr>
          <p:spPr>
            <a:xfrm>
              <a:off x="2562225" y="6248400"/>
              <a:ext cx="457200" cy="457200"/>
            </a:xfrm>
            <a:prstGeom prst="ellipse">
              <a:avLst/>
            </a:prstGeom>
            <a:gradFill>
              <a:gsLst>
                <a:gs pos="0">
                  <a:schemeClr val="bg2"/>
                </a:gs>
                <a:gs pos="60000">
                  <a:schemeClr val="accent2">
                    <a:shade val="93000"/>
                    <a:satMod val="130000"/>
                    <a:alpha val="22000"/>
                  </a:schemeClr>
                </a:gs>
                <a:gs pos="100000">
                  <a:schemeClr val="accent2">
                    <a:shade val="94000"/>
                    <a:satMod val="135000"/>
                    <a:alpha val="18000"/>
                  </a:schemeClr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29"/>
          <p:cNvGrpSpPr/>
          <p:nvPr/>
        </p:nvGrpSpPr>
        <p:grpSpPr>
          <a:xfrm>
            <a:off x="6219824" y="1143330"/>
            <a:ext cx="2790825" cy="2433099"/>
            <a:chOff x="6219824" y="1143330"/>
            <a:chExt cx="2790825" cy="2433099"/>
          </a:xfrm>
        </p:grpSpPr>
        <p:sp>
          <p:nvSpPr>
            <p:cNvPr id="60" name="Rectangle 59"/>
            <p:cNvSpPr/>
            <p:nvPr/>
          </p:nvSpPr>
          <p:spPr>
            <a:xfrm>
              <a:off x="6219824" y="1143330"/>
              <a:ext cx="2790825" cy="243309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6286500" y="1171575"/>
              <a:ext cx="609600" cy="23622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/>
            <p:cNvSpPr/>
            <p:nvPr/>
          </p:nvSpPr>
          <p:spPr>
            <a:xfrm>
              <a:off x="6362700" y="1876425"/>
              <a:ext cx="457200" cy="4572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/>
            <p:cNvSpPr/>
            <p:nvPr/>
          </p:nvSpPr>
          <p:spPr>
            <a:xfrm>
              <a:off x="6362700" y="1343025"/>
              <a:ext cx="457200" cy="4572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/>
            <p:cNvSpPr/>
            <p:nvPr/>
          </p:nvSpPr>
          <p:spPr>
            <a:xfrm>
              <a:off x="6362700" y="1876425"/>
              <a:ext cx="457200" cy="4572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/>
            <p:cNvSpPr/>
            <p:nvPr/>
          </p:nvSpPr>
          <p:spPr>
            <a:xfrm>
              <a:off x="6362700" y="2409825"/>
              <a:ext cx="457200" cy="4572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/>
            <p:cNvSpPr/>
            <p:nvPr/>
          </p:nvSpPr>
          <p:spPr>
            <a:xfrm>
              <a:off x="6362700" y="2943225"/>
              <a:ext cx="457200" cy="4572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911168" y="1421993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34</a:t>
              </a:r>
              <a:endParaRPr lang="en-GB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911168" y="1949970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345</a:t>
              </a:r>
              <a:endParaRPr lang="en-GB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911168" y="249086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64</a:t>
              </a:r>
              <a:endParaRPr lang="en-GB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911168" y="3024265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5474</a:t>
              </a:r>
              <a:endParaRPr lang="en-GB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693502" y="2076450"/>
              <a:ext cx="1240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Fact ID</a:t>
              </a:r>
              <a:endParaRPr lang="en-GB" sz="2400" dirty="0"/>
            </a:p>
          </p:txBody>
        </p:sp>
      </p:grpSp>
      <p:grpSp>
        <p:nvGrpSpPr>
          <p:cNvPr id="27" name="Group 128"/>
          <p:cNvGrpSpPr/>
          <p:nvPr/>
        </p:nvGrpSpPr>
        <p:grpSpPr>
          <a:xfrm>
            <a:off x="6219825" y="3560528"/>
            <a:ext cx="2790826" cy="2611672"/>
            <a:chOff x="6219825" y="3560528"/>
            <a:chExt cx="2790826" cy="2611672"/>
          </a:xfrm>
        </p:grpSpPr>
        <p:sp>
          <p:nvSpPr>
            <p:cNvPr id="59" name="Rectangle 58"/>
            <p:cNvSpPr/>
            <p:nvPr/>
          </p:nvSpPr>
          <p:spPr>
            <a:xfrm>
              <a:off x="6219825" y="3560528"/>
              <a:ext cx="2790826" cy="261167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6276975" y="3686175"/>
              <a:ext cx="609600" cy="23622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Oval 71"/>
            <p:cNvSpPr/>
            <p:nvPr/>
          </p:nvSpPr>
          <p:spPr>
            <a:xfrm>
              <a:off x="6353175" y="3838575"/>
              <a:ext cx="457200" cy="4572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Oval 72"/>
            <p:cNvSpPr/>
            <p:nvPr/>
          </p:nvSpPr>
          <p:spPr>
            <a:xfrm>
              <a:off x="6353175" y="4371975"/>
              <a:ext cx="457200" cy="4572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915150" y="3863715"/>
              <a:ext cx="891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Science</a:t>
              </a:r>
              <a:endParaRPr lang="en-GB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884001" y="4391025"/>
              <a:ext cx="10980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/>
                <a:t>Fact Type</a:t>
              </a:r>
              <a:endParaRPr lang="en-GB" sz="2400" dirty="0"/>
            </a:p>
          </p:txBody>
        </p:sp>
        <p:sp>
          <p:nvSpPr>
            <p:cNvPr id="82" name="Oval 81"/>
            <p:cNvSpPr/>
            <p:nvPr/>
          </p:nvSpPr>
          <p:spPr>
            <a:xfrm>
              <a:off x="6353175" y="4371975"/>
              <a:ext cx="457200" cy="45720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921276" y="4457700"/>
              <a:ext cx="851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History</a:t>
              </a:r>
              <a:endParaRPr lang="en-GB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911751" y="5536055"/>
              <a:ext cx="1542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Entertainment</a:t>
              </a:r>
              <a:endParaRPr lang="en-GB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915150" y="4987665"/>
              <a:ext cx="843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Politics</a:t>
              </a:r>
              <a:endParaRPr lang="en-GB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6343650" y="4943475"/>
              <a:ext cx="457200" cy="4572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Oval 91"/>
            <p:cNvSpPr/>
            <p:nvPr/>
          </p:nvSpPr>
          <p:spPr>
            <a:xfrm>
              <a:off x="6334125" y="5505450"/>
              <a:ext cx="457200" cy="4572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3" name="Rectangle 92"/>
          <p:cNvSpPr/>
          <p:nvPr/>
        </p:nvSpPr>
        <p:spPr>
          <a:xfrm>
            <a:off x="3371850" y="2457450"/>
            <a:ext cx="2638425" cy="2457450"/>
          </a:xfrm>
          <a:prstGeom prst="rect">
            <a:avLst/>
          </a:prstGeom>
          <a:solidFill>
            <a:schemeClr val="bg1"/>
          </a:solidFill>
          <a:ln w="12700">
            <a:solidFill>
              <a:srgbClr val="262626"/>
            </a:solidFill>
          </a:ln>
          <a:effectLst>
            <a:outerShdw blurRad="50800" dist="38100" dir="2700000" sx="102000" sy="102000" algn="tl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5" name="Straight Arrow Connector 94"/>
          <p:cNvCxnSpPr>
            <a:stCxn id="93" idx="1"/>
            <a:endCxn id="93" idx="3"/>
          </p:cNvCxnSpPr>
          <p:nvPr/>
        </p:nvCxnSpPr>
        <p:spPr>
          <a:xfrm rot="10800000" flipH="1">
            <a:off x="3371849" y="3686175"/>
            <a:ext cx="2638425" cy="1588"/>
          </a:xfrm>
          <a:prstGeom prst="straightConnector1">
            <a:avLst/>
          </a:prstGeom>
          <a:ln w="28575">
            <a:solidFill>
              <a:srgbClr val="26262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93" idx="2"/>
            <a:endCxn id="93" idx="0"/>
          </p:cNvCxnSpPr>
          <p:nvPr/>
        </p:nvCxnSpPr>
        <p:spPr>
          <a:xfrm rot="5400000" flipH="1">
            <a:off x="3462338" y="3686175"/>
            <a:ext cx="2457450" cy="1588"/>
          </a:xfrm>
          <a:prstGeom prst="straightConnector1">
            <a:avLst/>
          </a:prstGeom>
          <a:ln w="28575">
            <a:solidFill>
              <a:srgbClr val="26262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4686299" y="3362325"/>
            <a:ext cx="342904" cy="33337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rot="10800000">
            <a:off x="4505326" y="3114676"/>
            <a:ext cx="504827" cy="25717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rot="5400000">
            <a:off x="4090988" y="3500438"/>
            <a:ext cx="800100" cy="4762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rot="10800000" flipV="1">
            <a:off x="4362454" y="3905249"/>
            <a:ext cx="104771" cy="7620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rot="16200000" flipH="1">
            <a:off x="4562476" y="3790951"/>
            <a:ext cx="704852" cy="47625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 rot="5400000" flipH="1" flipV="1">
            <a:off x="5081588" y="4129091"/>
            <a:ext cx="314327" cy="17144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Oval 121"/>
          <p:cNvSpPr/>
          <p:nvPr/>
        </p:nvSpPr>
        <p:spPr>
          <a:xfrm>
            <a:off x="4238625" y="3971925"/>
            <a:ext cx="152400" cy="1524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Oval 122"/>
          <p:cNvSpPr/>
          <p:nvPr/>
        </p:nvSpPr>
        <p:spPr>
          <a:xfrm>
            <a:off x="5267325" y="3905250"/>
            <a:ext cx="152400" cy="152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3457574" y="6443246"/>
            <a:ext cx="5610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Matchbox: Large Scale Bayesian Recommendations, WWW 2009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23173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User/Fact Expertise Space</a:t>
            </a:r>
            <a:endParaRPr lang="en-GB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95400"/>
            <a:ext cx="5105400" cy="5325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47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Crowdsourcing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Examples and Distinctions</a:t>
            </a:r>
          </a:p>
          <a:p>
            <a:r>
              <a:rPr lang="en-GB" dirty="0" smtClean="0"/>
              <a:t>Active Learning</a:t>
            </a:r>
          </a:p>
          <a:p>
            <a:pPr lvl="1"/>
            <a:r>
              <a:rPr lang="en-GB" dirty="0" smtClean="0"/>
              <a:t>Which tasks to solve?</a:t>
            </a:r>
          </a:p>
          <a:p>
            <a:r>
              <a:rPr lang="en-GB" dirty="0" smtClean="0"/>
              <a:t>Knowledge Corroboration</a:t>
            </a:r>
          </a:p>
          <a:p>
            <a:pPr lvl="1"/>
            <a:r>
              <a:rPr lang="en-GB" dirty="0" smtClean="0"/>
              <a:t>How to combine answers?</a:t>
            </a:r>
          </a:p>
          <a:p>
            <a:r>
              <a:rPr lang="en-GB" dirty="0" smtClean="0"/>
              <a:t>Crowd Psychometrics</a:t>
            </a:r>
          </a:p>
          <a:p>
            <a:pPr lvl="1"/>
            <a:r>
              <a:rPr lang="en-GB" dirty="0" smtClean="0"/>
              <a:t>How smart is the crowd?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26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Modular Graphical Model based on Matchbox Recommender System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084086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3600"/>
            <a:ext cx="6984776" cy="4551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54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 for Expertise Model</a:t>
            </a:r>
            <a:endParaRPr lang="en-GB" dirty="0"/>
          </a:p>
        </p:txBody>
      </p:sp>
      <p:pic>
        <p:nvPicPr>
          <p:cNvPr id="4" name="Picture 3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1"/>
            <a:ext cx="5867400" cy="508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531649" y="2819400"/>
            <a:ext cx="27879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GB" sz="1800" dirty="0"/>
              <a:t>all fact features except ID</a:t>
            </a:r>
          </a:p>
        </p:txBody>
      </p:sp>
      <p:sp>
        <p:nvSpPr>
          <p:cNvPr id="6" name="TextBox 35"/>
          <p:cNvSpPr txBox="1">
            <a:spLocks noChangeArrowheads="1"/>
          </p:cNvSpPr>
          <p:nvPr/>
        </p:nvSpPr>
        <p:spPr bwMode="auto">
          <a:xfrm>
            <a:off x="4343400" y="3429000"/>
            <a:ext cx="19479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GB" sz="1800" dirty="0"/>
              <a:t>MB2 + transitivity</a:t>
            </a:r>
          </a:p>
        </p:txBody>
      </p:sp>
      <p:sp>
        <p:nvSpPr>
          <p:cNvPr id="7" name="TextBox 36"/>
          <p:cNvSpPr txBox="1">
            <a:spLocks noChangeArrowheads="1"/>
          </p:cNvSpPr>
          <p:nvPr/>
        </p:nvSpPr>
        <p:spPr bwMode="auto">
          <a:xfrm>
            <a:off x="3613601" y="1600200"/>
            <a:ext cx="2710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GB" sz="1800" dirty="0"/>
              <a:t>all fact and user features</a:t>
            </a:r>
          </a:p>
        </p:txBody>
      </p:sp>
      <p:sp>
        <p:nvSpPr>
          <p:cNvPr id="8" name="TextBox 37"/>
          <p:cNvSpPr txBox="1">
            <a:spLocks noChangeArrowheads="1"/>
          </p:cNvSpPr>
          <p:nvPr/>
        </p:nvSpPr>
        <p:spPr bwMode="auto">
          <a:xfrm>
            <a:off x="4594639" y="2209800"/>
            <a:ext cx="17299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87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GB" sz="1800" dirty="0"/>
              <a:t>All + transitivity</a:t>
            </a:r>
          </a:p>
        </p:txBody>
      </p:sp>
    </p:spTree>
    <p:extLst>
      <p:ext uri="{BB962C8B-B14F-4D97-AF65-F5344CB8AC3E}">
        <p14:creationId xmlns:p14="http://schemas.microsoft.com/office/powerpoint/2010/main" val="356408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Conclusions Knowledge Corroboration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Powerful combination of machine learning and human labour can help curate knowledge bases</a:t>
            </a:r>
          </a:p>
          <a:p>
            <a:r>
              <a:rPr lang="en-GB" dirty="0" smtClean="0"/>
              <a:t>Jointly estimating truth values of facts and reliability of users leads to better results</a:t>
            </a:r>
          </a:p>
          <a:p>
            <a:r>
              <a:rPr lang="en-GB" dirty="0" smtClean="0"/>
              <a:t>Modularity of probabilistic graphical models provides powerful machine learning toolbox</a:t>
            </a:r>
          </a:p>
          <a:p>
            <a:r>
              <a:rPr lang="en-GB" i="1" dirty="0" err="1" smtClean="0"/>
              <a:t>CoBayes</a:t>
            </a:r>
            <a:r>
              <a:rPr lang="en-GB" i="1" dirty="0"/>
              <a:t>: Bayesian Knowledge Corroboration with</a:t>
            </a:r>
            <a:br>
              <a:rPr lang="en-GB" i="1" dirty="0"/>
            </a:br>
            <a:r>
              <a:rPr lang="en-GB" i="1" dirty="0"/>
              <a:t>Assessors of Unknown Areas of </a:t>
            </a:r>
            <a:r>
              <a:rPr lang="en-GB" i="1" dirty="0" smtClean="0"/>
              <a:t>Expertise</a:t>
            </a:r>
            <a:r>
              <a:rPr lang="en-GB" dirty="0" smtClean="0"/>
              <a:t>, Kasneci, Van Gael, Stern, Graepel, WSDM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264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Crowdsourcing</a:t>
            </a:r>
          </a:p>
          <a:p>
            <a:pPr lvl="1"/>
            <a:r>
              <a:rPr lang="en-GB" dirty="0" smtClean="0"/>
              <a:t>Examples and Distinctions</a:t>
            </a:r>
          </a:p>
          <a:p>
            <a:r>
              <a:rPr lang="en-GB" dirty="0" smtClean="0"/>
              <a:t>Active Learning</a:t>
            </a:r>
          </a:p>
          <a:p>
            <a:pPr lvl="1"/>
            <a:r>
              <a:rPr lang="en-GB" dirty="0" smtClean="0"/>
              <a:t>Which tasks to solve?</a:t>
            </a:r>
          </a:p>
          <a:p>
            <a:r>
              <a:rPr lang="en-GB" dirty="0" smtClean="0"/>
              <a:t>Knowledge Corroboration</a:t>
            </a:r>
          </a:p>
          <a:p>
            <a:pPr lvl="1"/>
            <a:r>
              <a:rPr lang="en-GB" dirty="0" smtClean="0"/>
              <a:t>How to combine answers?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Crowd Psychometrics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How smart is the crowd?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How smart is the crowd?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If we view AMT as a black box “Artificial </a:t>
            </a:r>
            <a:r>
              <a:rPr lang="en-GB" dirty="0" err="1" smtClean="0"/>
              <a:t>Artificial</a:t>
            </a:r>
            <a:r>
              <a:rPr lang="en-GB" dirty="0" smtClean="0"/>
              <a:t> Intelligence”, how intelligent is it?</a:t>
            </a:r>
          </a:p>
          <a:p>
            <a:r>
              <a:rPr lang="en-GB" dirty="0" smtClean="0"/>
              <a:t>Can we apply a standard IQ test such as Raven’s Progressive Matrices (1938)?</a:t>
            </a:r>
          </a:p>
          <a:p>
            <a:r>
              <a:rPr lang="en-GB" dirty="0" smtClean="0"/>
              <a:t>How do different parameters such as payment, batch size, track-record, and HIT design influence measured IQ?</a:t>
            </a:r>
          </a:p>
          <a:p>
            <a:r>
              <a:rPr lang="en-GB" dirty="0" smtClean="0"/>
              <a:t>How can we best aggregate the results?</a:t>
            </a:r>
          </a:p>
        </p:txBody>
      </p:sp>
    </p:spTree>
    <p:extLst>
      <p:ext uri="{BB962C8B-B14F-4D97-AF65-F5344CB8AC3E}">
        <p14:creationId xmlns:p14="http://schemas.microsoft.com/office/powerpoint/2010/main" val="71634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Raven’s Progressive Matrices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Multiple Choice IQ test</a:t>
            </a:r>
          </a:p>
          <a:p>
            <a:r>
              <a:rPr lang="en-GB" dirty="0" smtClean="0"/>
              <a:t>Best known correlation with g-score.</a:t>
            </a:r>
          </a:p>
          <a:p>
            <a:r>
              <a:rPr lang="en-GB" dirty="0" smtClean="0"/>
              <a:t>Well standardised/ calibrated against wide population</a:t>
            </a:r>
          </a:p>
          <a:p>
            <a:r>
              <a:rPr lang="en-GB" dirty="0" smtClean="0"/>
              <a:t>Easy to deliver via web interface</a:t>
            </a:r>
            <a:endParaRPr lang="en-GB" dirty="0"/>
          </a:p>
        </p:txBody>
      </p:sp>
      <p:pic>
        <p:nvPicPr>
          <p:cNvPr id="2050" name="Picture 2" descr="C:\Users\thoreg\Documents\Briefcase\Talks\CSDM 2011\Raw Material\Psychometric\simple IQ item 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3962400" cy="482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64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Average IQ for Different Payments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82027372"/>
              </p:ext>
            </p:extLst>
          </p:nvPr>
        </p:nvGraphicFramePr>
        <p:xfrm>
          <a:off x="457200" y="2590800"/>
          <a:ext cx="40386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/>
                <a:gridCol w="2019300"/>
              </a:tblGrid>
              <a:tr h="426720">
                <a:tc>
                  <a:txBody>
                    <a:bodyPr/>
                    <a:lstStyle/>
                    <a:p>
                      <a:r>
                        <a:rPr lang="en-GB" dirty="0" smtClean="0"/>
                        <a:t>Payment in USD</a:t>
                      </a:r>
                      <a:endParaRPr lang="en-GB" dirty="0"/>
                    </a:p>
                  </a:txBody>
                  <a:tcPr marL="96926" marR="96926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Average</a:t>
                      </a:r>
                      <a:r>
                        <a:rPr lang="en-GB" baseline="0" dirty="0" smtClean="0"/>
                        <a:t> IQ</a:t>
                      </a:r>
                      <a:endParaRPr lang="en-GB" dirty="0"/>
                    </a:p>
                  </a:txBody>
                  <a:tcPr marL="96926" marR="96926"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en-GB" dirty="0" smtClean="0"/>
                        <a:t>0.01</a:t>
                      </a:r>
                      <a:endParaRPr lang="en-GB" dirty="0"/>
                    </a:p>
                  </a:txBody>
                  <a:tcPr marL="96926" marR="96926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110</a:t>
                      </a:r>
                      <a:endParaRPr lang="en-GB" dirty="0"/>
                    </a:p>
                  </a:txBody>
                  <a:tcPr marL="96926" marR="96926"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 marL="96926" marR="96926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125</a:t>
                      </a:r>
                      <a:endParaRPr lang="en-GB" dirty="0"/>
                    </a:p>
                  </a:txBody>
                  <a:tcPr marL="96926" marR="96926"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en-GB" dirty="0" smtClean="0"/>
                        <a:t>0.10</a:t>
                      </a:r>
                      <a:endParaRPr lang="en-GB" dirty="0"/>
                    </a:p>
                  </a:txBody>
                  <a:tcPr marL="96926" marR="96926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115</a:t>
                      </a:r>
                      <a:endParaRPr lang="en-GB" dirty="0"/>
                    </a:p>
                  </a:txBody>
                  <a:tcPr marL="96926" marR="96926"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en-GB" dirty="0" smtClean="0"/>
                        <a:t>0.20</a:t>
                      </a:r>
                      <a:endParaRPr lang="en-GB" dirty="0"/>
                    </a:p>
                  </a:txBody>
                  <a:tcPr marL="96926" marR="96926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110</a:t>
                      </a:r>
                      <a:endParaRPr lang="en-GB" dirty="0"/>
                    </a:p>
                  </a:txBody>
                  <a:tcPr marL="96926" marR="96926"/>
                </a:tc>
              </a:tr>
            </a:tbl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Above average values for all conditions</a:t>
            </a:r>
          </a:p>
          <a:p>
            <a:pPr lvl="1"/>
            <a:r>
              <a:rPr lang="en-GB" dirty="0" smtClean="0"/>
              <a:t>self-selection</a:t>
            </a:r>
          </a:p>
          <a:p>
            <a:r>
              <a:rPr lang="en-GB" dirty="0" smtClean="0"/>
              <a:t>Sweet spot at 0.05 USD</a:t>
            </a:r>
          </a:p>
          <a:p>
            <a:pPr lvl="1"/>
            <a:r>
              <a:rPr lang="en-GB" dirty="0" smtClean="0"/>
              <a:t>Different motivation</a:t>
            </a:r>
          </a:p>
          <a:p>
            <a:pPr lvl="1"/>
            <a:r>
              <a:rPr lang="en-GB" dirty="0" smtClean="0"/>
              <a:t>Different composition of work force</a:t>
            </a:r>
          </a:p>
          <a:p>
            <a:r>
              <a:rPr lang="en-GB" dirty="0" smtClean="0"/>
              <a:t>We chose 0.05 USD for follow-on experiments</a:t>
            </a:r>
          </a:p>
        </p:txBody>
      </p:sp>
    </p:spTree>
    <p:extLst>
      <p:ext uri="{BB962C8B-B14F-4D97-AF65-F5344CB8AC3E}">
        <p14:creationId xmlns:p14="http://schemas.microsoft.com/office/powerpoint/2010/main" val="166549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1500" y="228600"/>
            <a:ext cx="8229600" cy="1143000"/>
          </a:xfrm>
        </p:spPr>
        <p:txBody>
          <a:bodyPr/>
          <a:lstStyle/>
          <a:p>
            <a:r>
              <a:rPr lang="en-GB" dirty="0" smtClean="0"/>
              <a:t>IQ for Majority Voted AMT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556245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43000" y="6183868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Note  that only 1 in 1000 of the population has an IQ greater or equal 145.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525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Distributed human computing provides powerful new module of computation</a:t>
            </a:r>
          </a:p>
          <a:p>
            <a:r>
              <a:rPr lang="en-GB" dirty="0" smtClean="0"/>
              <a:t>Hybrid human-computer systems make it possible to bring human intelligence to web scale</a:t>
            </a:r>
          </a:p>
          <a:p>
            <a:pPr lvl="1"/>
            <a:r>
              <a:rPr lang="en-GB" dirty="0" smtClean="0"/>
              <a:t>How can we use the scarce resource of human intelligence most efficiently?</a:t>
            </a:r>
          </a:p>
          <a:p>
            <a:pPr lvl="1"/>
            <a:r>
              <a:rPr lang="en-GB" dirty="0" smtClean="0"/>
              <a:t>How can we use redundancy to improve accuracy?</a:t>
            </a:r>
          </a:p>
          <a:p>
            <a:pPr lvl="1"/>
            <a:r>
              <a:rPr lang="en-GB" dirty="0" smtClean="0"/>
              <a:t>How intelligent can such hybrid systems be?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018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GabsWorkDir\CS-keynote-at-DIR2011\crowdsourcingcom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38" y="652835"/>
            <a:ext cx="3672281" cy="560418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5" name="Freeform 4"/>
          <p:cNvSpPr/>
          <p:nvPr/>
        </p:nvSpPr>
        <p:spPr>
          <a:xfrm>
            <a:off x="2683822" y="2196935"/>
            <a:ext cx="3360717" cy="106878"/>
          </a:xfrm>
          <a:custGeom>
            <a:avLst/>
            <a:gdLst>
              <a:gd name="connsiteX0" fmla="*/ 0 w 3313216"/>
              <a:gd name="connsiteY0" fmla="*/ 0 h 106878"/>
              <a:gd name="connsiteX1" fmla="*/ 1698172 w 3313216"/>
              <a:gd name="connsiteY1" fmla="*/ 95003 h 106878"/>
              <a:gd name="connsiteX2" fmla="*/ 2565071 w 3313216"/>
              <a:gd name="connsiteY2" fmla="*/ 59377 h 106878"/>
              <a:gd name="connsiteX3" fmla="*/ 3313216 w 3313216"/>
              <a:gd name="connsiteY3" fmla="*/ 106878 h 106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216" h="106878">
                <a:moveTo>
                  <a:pt x="0" y="0"/>
                </a:moveTo>
                <a:cubicBezTo>
                  <a:pt x="635330" y="42553"/>
                  <a:pt x="1270660" y="85107"/>
                  <a:pt x="1698172" y="95003"/>
                </a:cubicBezTo>
                <a:cubicBezTo>
                  <a:pt x="2125684" y="104899"/>
                  <a:pt x="2295897" y="57398"/>
                  <a:pt x="2565071" y="59377"/>
                </a:cubicBezTo>
                <a:cubicBezTo>
                  <a:pt x="2834245" y="61356"/>
                  <a:pt x="3073730" y="84117"/>
                  <a:pt x="3313216" y="106878"/>
                </a:cubicBezTo>
              </a:path>
            </a:pathLst>
          </a:custGeom>
          <a:ln w="254000">
            <a:solidFill>
              <a:srgbClr val="FFFF00">
                <a:alpha val="4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2683823" y="2565070"/>
            <a:ext cx="1674421" cy="59377"/>
          </a:xfrm>
          <a:custGeom>
            <a:avLst/>
            <a:gdLst>
              <a:gd name="connsiteX0" fmla="*/ 0 w 1674421"/>
              <a:gd name="connsiteY0" fmla="*/ 59377 h 59377"/>
              <a:gd name="connsiteX1" fmla="*/ 1116281 w 1674421"/>
              <a:gd name="connsiteY1" fmla="*/ 0 h 59377"/>
              <a:gd name="connsiteX2" fmla="*/ 1674421 w 1674421"/>
              <a:gd name="connsiteY2" fmla="*/ 59377 h 5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4421" h="59377">
                <a:moveTo>
                  <a:pt x="0" y="59377"/>
                </a:moveTo>
                <a:cubicBezTo>
                  <a:pt x="418605" y="29688"/>
                  <a:pt x="837211" y="0"/>
                  <a:pt x="1116281" y="0"/>
                </a:cubicBezTo>
                <a:cubicBezTo>
                  <a:pt x="1395351" y="0"/>
                  <a:pt x="1534886" y="29688"/>
                  <a:pt x="1674421" y="59377"/>
                </a:cubicBezTo>
              </a:path>
            </a:pathLst>
          </a:custGeom>
          <a:ln w="254000">
            <a:solidFill>
              <a:srgbClr val="FFFF00">
                <a:alpha val="4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4500748" y="1899543"/>
            <a:ext cx="1543792" cy="59886"/>
          </a:xfrm>
          <a:custGeom>
            <a:avLst/>
            <a:gdLst>
              <a:gd name="connsiteX0" fmla="*/ 0 w 1543792"/>
              <a:gd name="connsiteY0" fmla="*/ 59886 h 59886"/>
              <a:gd name="connsiteX1" fmla="*/ 1021278 w 1543792"/>
              <a:gd name="connsiteY1" fmla="*/ 509 h 59886"/>
              <a:gd name="connsiteX2" fmla="*/ 1543792 w 1543792"/>
              <a:gd name="connsiteY2" fmla="*/ 36135 h 5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3792" h="59886">
                <a:moveTo>
                  <a:pt x="0" y="59886"/>
                </a:moveTo>
                <a:cubicBezTo>
                  <a:pt x="381989" y="32176"/>
                  <a:pt x="763979" y="4467"/>
                  <a:pt x="1021278" y="509"/>
                </a:cubicBezTo>
                <a:cubicBezTo>
                  <a:pt x="1278577" y="-3450"/>
                  <a:pt x="1411184" y="16342"/>
                  <a:pt x="1543792" y="36135"/>
                </a:cubicBezTo>
              </a:path>
            </a:pathLst>
          </a:custGeom>
          <a:ln w="254000">
            <a:solidFill>
              <a:srgbClr val="FFFF00">
                <a:alpha val="4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3016332" y="2896527"/>
            <a:ext cx="1021278" cy="36678"/>
          </a:xfrm>
          <a:custGeom>
            <a:avLst/>
            <a:gdLst>
              <a:gd name="connsiteX0" fmla="*/ 0 w 1021278"/>
              <a:gd name="connsiteY0" fmla="*/ 36678 h 36678"/>
              <a:gd name="connsiteX1" fmla="*/ 771897 w 1021278"/>
              <a:gd name="connsiteY1" fmla="*/ 1052 h 36678"/>
              <a:gd name="connsiteX2" fmla="*/ 1021278 w 1021278"/>
              <a:gd name="connsiteY2" fmla="*/ 12928 h 3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1278" h="36678">
                <a:moveTo>
                  <a:pt x="0" y="36678"/>
                </a:moveTo>
                <a:lnTo>
                  <a:pt x="771897" y="1052"/>
                </a:lnTo>
                <a:cubicBezTo>
                  <a:pt x="942110" y="-2906"/>
                  <a:pt x="981694" y="5011"/>
                  <a:pt x="1021278" y="12928"/>
                </a:cubicBezTo>
              </a:path>
            </a:pathLst>
          </a:custGeom>
          <a:ln w="254000">
            <a:solidFill>
              <a:srgbClr val="FFFF00">
                <a:alpha val="4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23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64135" y="6433810"/>
            <a:ext cx="259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http://crowdsourcingresults.com/</a:t>
            </a:r>
            <a:endParaRPr lang="en-GB" sz="1050" dirty="0" smtClean="0"/>
          </a:p>
        </p:txBody>
      </p:sp>
      <p:pic>
        <p:nvPicPr>
          <p:cNvPr id="5" name="Picture Placeholder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r="2856"/>
          <a:stretch>
            <a:fillRect/>
          </a:stretch>
        </p:blipFill>
        <p:spPr>
          <a:xfrm>
            <a:off x="551994" y="299695"/>
            <a:ext cx="8040013" cy="6030010"/>
          </a:xfrm>
          <a:prstGeom prst="rect">
            <a:avLst/>
          </a:prstGeom>
        </p:spPr>
      </p:pic>
      <p:sp>
        <p:nvSpPr>
          <p:cNvPr id="6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6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myPersonality</a:t>
            </a:r>
            <a:r>
              <a:rPr lang="en-GB" dirty="0" smtClean="0"/>
              <a:t> – Global Psychometrics Research on Facebook</a:t>
            </a:r>
            <a:endParaRPr lang="en-GB" dirty="0"/>
          </a:p>
        </p:txBody>
      </p:sp>
      <p:pic>
        <p:nvPicPr>
          <p:cNvPr id="4" name="Picture 5" descr="app_spac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298" y="1600200"/>
            <a:ext cx="416140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14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TrueSkill Ranking and Matchmaking for Xbox Live Online Gaming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6336268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Herbrich, Minka, Graepel, TrueSkill: A Bayesian Skill Rating System, NIPS, 2006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2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Project Emporia – Harvesting and Recommending Stories from Twitter</a:t>
            </a:r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387" y="1600200"/>
            <a:ext cx="5719226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18912" y="6290713"/>
            <a:ext cx="5296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3"/>
              </a:rPr>
              <a:t>www.projectemporia.com</a:t>
            </a:r>
            <a:r>
              <a:rPr lang="en-GB" dirty="0" smtClean="0"/>
              <a:t> FUSE, UK, MSR Cambridge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71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2230</Words>
  <Application>Microsoft Office PowerPoint</Application>
  <PresentationFormat>On-screen Show (4:3)</PresentationFormat>
  <Paragraphs>456</Paragraphs>
  <Slides>48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The Smarter Crowd: Active Learning, Knowledge Corroboration, and Collective IQs</vt:lpstr>
      <vt:lpstr>'Lux Aurumque' </vt:lpstr>
      <vt:lpstr>Overview</vt:lpstr>
      <vt:lpstr>Overview</vt:lpstr>
      <vt:lpstr>PowerPoint Presentation</vt:lpstr>
      <vt:lpstr>PowerPoint Presentation</vt:lpstr>
      <vt:lpstr>myPersonality – Global Psychometrics Research on Facebook</vt:lpstr>
      <vt:lpstr>TrueSkill Ranking and Matchmaking for Xbox Live Online Gaming</vt:lpstr>
      <vt:lpstr>Project Emporia – Harvesting and Recommending Stories from Twitter</vt:lpstr>
      <vt:lpstr>Fold.it - Protein Folding Game to Engage Crowd in Research</vt:lpstr>
      <vt:lpstr>reCaptcha: An Automated Turing Test Helps Digitizing Old Books</vt:lpstr>
      <vt:lpstr>RoboEarth – Wikipedia for Robots (Skynet Version 1.0)</vt:lpstr>
      <vt:lpstr>Mechanical Turk/Crowdflower – Artificial Artificial Intelligence</vt:lpstr>
      <vt:lpstr>A Taxonomy of Distributed Human Computation (Quinn &amp; Bederson, 2009)</vt:lpstr>
      <vt:lpstr>Human-Machine Learning Systems</vt:lpstr>
      <vt:lpstr>Overview</vt:lpstr>
      <vt:lpstr>Active Learning</vt:lpstr>
      <vt:lpstr>Active Learning (McKay, 1992)</vt:lpstr>
      <vt:lpstr>Active Learning Illustration</vt:lpstr>
      <vt:lpstr>Active Filtering</vt:lpstr>
      <vt:lpstr>RSS feeds Stories from Twitter</vt:lpstr>
      <vt:lpstr>Labelling</vt:lpstr>
      <vt:lpstr>Active Learning Results</vt:lpstr>
      <vt:lpstr>Overview</vt:lpstr>
      <vt:lpstr>Knowledge Corroboration</vt:lpstr>
      <vt:lpstr>Semantic &amp; Social Web</vt:lpstr>
      <vt:lpstr>Knowledge Corroboration</vt:lpstr>
      <vt:lpstr>Knowledge Representation:  From RDFS to RDFS#</vt:lpstr>
      <vt:lpstr>Knowledge Representation: RDFS#</vt:lpstr>
      <vt:lpstr>Probabilistic Models for RDFS# and User Feedback</vt:lpstr>
      <vt:lpstr>Probabilistic Models for RDFS# and User Feedback</vt:lpstr>
      <vt:lpstr>Probabilistic Models for RDFS# and User Feedback</vt:lpstr>
      <vt:lpstr>Probabilistic Inference</vt:lpstr>
      <vt:lpstr>Experimental Evaluation</vt:lpstr>
      <vt:lpstr>Experimental Evaluation</vt:lpstr>
      <vt:lpstr>AMT Worker Analytics</vt:lpstr>
      <vt:lpstr>How about the Expertise</vt:lpstr>
      <vt:lpstr>Matchbox: Features To ‘Trait’ Space</vt:lpstr>
      <vt:lpstr>User/Fact Expertise Space</vt:lpstr>
      <vt:lpstr>Modular Graphical Model based on Matchbox Recommender System</vt:lpstr>
      <vt:lpstr>Results for Expertise Model</vt:lpstr>
      <vt:lpstr>Conclusions Knowledge Corroboration</vt:lpstr>
      <vt:lpstr>Overview</vt:lpstr>
      <vt:lpstr>How smart is the crowd?</vt:lpstr>
      <vt:lpstr>Raven’s Progressive Matrices</vt:lpstr>
      <vt:lpstr>Average IQ for Different Payments</vt:lpstr>
      <vt:lpstr>IQ for Majority Voted AMT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Smarter Crowd: Active Learning, Knowledge Corroboration, and Collective IQs</dc:title>
  <dc:creator>Thore Graepel</dc:creator>
  <cp:lastModifiedBy>Matt</cp:lastModifiedBy>
  <cp:revision>48</cp:revision>
  <dcterms:created xsi:type="dcterms:W3CDTF">2006-08-16T00:00:00Z</dcterms:created>
  <dcterms:modified xsi:type="dcterms:W3CDTF">2011-02-10T06:48:52Z</dcterms:modified>
</cp:coreProperties>
</file>