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0" r:id="rId4"/>
    <p:sldId id="289" r:id="rId5"/>
    <p:sldId id="261" r:id="rId6"/>
    <p:sldId id="264" r:id="rId7"/>
    <p:sldId id="268" r:id="rId8"/>
    <p:sldId id="265" r:id="rId9"/>
    <p:sldId id="263" r:id="rId10"/>
    <p:sldId id="272" r:id="rId11"/>
    <p:sldId id="269" r:id="rId12"/>
    <p:sldId id="274" r:id="rId13"/>
    <p:sldId id="275" r:id="rId14"/>
    <p:sldId id="276" r:id="rId15"/>
    <p:sldId id="277" r:id="rId16"/>
    <p:sldId id="278" r:id="rId17"/>
    <p:sldId id="270" r:id="rId18"/>
    <p:sldId id="273" r:id="rId19"/>
    <p:sldId id="271" r:id="rId20"/>
    <p:sldId id="284" r:id="rId21"/>
    <p:sldId id="286" r:id="rId22"/>
    <p:sldId id="280" r:id="rId23"/>
    <p:sldId id="281" r:id="rId24"/>
    <p:sldId id="282" r:id="rId25"/>
    <p:sldId id="283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8919A-7EB5-4C4C-BA7E-B63577F3816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ADAC8-19CE-2947-950F-755E7A423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instant messaging browser blur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ADAC8-19CE-2947-950F-755E7A423D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416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07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465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501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67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526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220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642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882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7291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4926-A5E3-4208-8871-B080A70DDB08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C461C-CC6F-44DF-9007-8C6B5D304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28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53400" cy="1146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Analysis of Assessor Behavior in </a:t>
            </a:r>
            <a:r>
              <a:rPr lang="en-US" dirty="0" err="1" smtClean="0"/>
              <a:t>Crowdsourced</a:t>
            </a:r>
            <a:r>
              <a:rPr lang="en-US" dirty="0" smtClean="0"/>
              <a:t> Preference Judgments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Dongqing</a:t>
            </a:r>
            <a:r>
              <a:rPr lang="en-US" dirty="0" smtClean="0"/>
              <a:t> Zhu and Ben Carterette</a:t>
            </a:r>
          </a:p>
          <a:p>
            <a:r>
              <a:rPr lang="en-US" dirty="0" smtClean="0"/>
              <a:t>University of Delaware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7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So far we have had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2800" dirty="0" smtClean="0"/>
              <a:t>48 approved HITs (36-Google, 11-Yahoo, 1-Bing)</a:t>
            </a:r>
          </a:p>
          <a:p>
            <a:pPr marL="0" indent="0">
              <a:buNone/>
            </a:pPr>
            <a:r>
              <a:rPr lang="en-US" sz="3000" dirty="0" smtClean="0"/>
              <a:t>           </a:t>
            </a:r>
            <a:r>
              <a:rPr lang="en-US" sz="2800" dirty="0" smtClean="0"/>
              <a:t>20 rejected HITs (15-G, 3-Y, 1-Bing, 1-Ask)</a:t>
            </a:r>
            <a:endParaRPr lang="en-US" sz="3000" dirty="0" smtClean="0"/>
          </a:p>
          <a:p>
            <a:r>
              <a:rPr lang="en-US" sz="3000" dirty="0" smtClean="0"/>
              <a:t>Rejection Criteria: Failure on the trap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79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Approved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 </a:t>
            </a:r>
            <a:r>
              <a:rPr lang="en-US" dirty="0" smtClean="0"/>
              <a:t>analysis</a:t>
            </a:r>
          </a:p>
          <a:p>
            <a:r>
              <a:rPr lang="en-US" sz="2400" dirty="0" smtClean="0"/>
              <a:t>Normal pattern: </a:t>
            </a:r>
            <a:r>
              <a:rPr lang="en-US" sz="2400" dirty="0"/>
              <a:t>the assessor starts out slow, quickly gets faster </a:t>
            </a:r>
            <a:r>
              <a:rPr lang="en-US" sz="2400" dirty="0" smtClean="0"/>
              <a:t>as he </a:t>
            </a:r>
            <a:r>
              <a:rPr lang="en-US" sz="2400" dirty="0"/>
              <a:t>or she learns about the task, and then roughly </a:t>
            </a:r>
            <a:r>
              <a:rPr lang="en-US" sz="2400" dirty="0" smtClean="0"/>
              <a:t>maintains time.</a:t>
            </a:r>
            <a:endParaRPr lang="en-US" sz="2400" dirty="0"/>
          </a:p>
          <a:p>
            <a:r>
              <a:rPr lang="en-US" sz="2400" dirty="0" smtClean="0"/>
              <a:t>37 out of 48 </a:t>
            </a:r>
            <a:r>
              <a:rPr lang="en-US" sz="2400" dirty="0"/>
              <a:t>assessors </a:t>
            </a:r>
            <a:r>
              <a:rPr lang="en-US" sz="2400" dirty="0" smtClean="0"/>
              <a:t>(77%) fall into this category</a:t>
            </a:r>
            <a:endParaRPr lang="en-US" sz="2400" b="1" dirty="0" smtClean="0"/>
          </a:p>
        </p:txBody>
      </p:sp>
      <p:pic>
        <p:nvPicPr>
          <p:cNvPr id="1026" name="Picture 2" descr="C:\Users\ZDQ-LY\Desktop\slides\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7862027" cy="28194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31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Approved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 </a:t>
            </a:r>
            <a:r>
              <a:rPr lang="en-US" dirty="0" smtClean="0"/>
              <a:t>analysis</a:t>
            </a:r>
          </a:p>
          <a:p>
            <a:r>
              <a:rPr lang="en-US" sz="2400" dirty="0" smtClean="0"/>
              <a:t>Periodic or Quasi-periodic pattern</a:t>
            </a:r>
            <a:r>
              <a:rPr lang="en-US" sz="2400" dirty="0"/>
              <a:t>: some judgments are made fast </a:t>
            </a:r>
            <a:r>
              <a:rPr lang="en-US" sz="2400" dirty="0" smtClean="0"/>
              <a:t>and some </a:t>
            </a:r>
            <a:r>
              <a:rPr lang="en-US" sz="2400" dirty="0"/>
              <a:t>are made slow, but the fast and slow tend to alternate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One possible </a:t>
            </a:r>
            <a:r>
              <a:rPr lang="en-US" sz="2400" dirty="0" smtClean="0"/>
              <a:t>explanation:  absent-minded</a:t>
            </a:r>
            <a:r>
              <a:rPr lang="en-US" sz="2400" dirty="0"/>
              <a:t> </a:t>
            </a:r>
            <a:r>
              <a:rPr lang="en-US" sz="2400" dirty="0" smtClean="0"/>
              <a:t>periodically</a:t>
            </a:r>
          </a:p>
          <a:p>
            <a:r>
              <a:rPr lang="en-US" sz="2400" dirty="0" smtClean="0"/>
              <a:t>7 out of 48 </a:t>
            </a:r>
            <a:r>
              <a:rPr lang="en-US" sz="2400" dirty="0"/>
              <a:t>assessors </a:t>
            </a:r>
            <a:r>
              <a:rPr lang="en-US" sz="2400" dirty="0" smtClean="0"/>
              <a:t>(15%) fall into this category</a:t>
            </a:r>
            <a:endParaRPr lang="en-US" sz="2400" b="1" dirty="0" smtClean="0"/>
          </a:p>
        </p:txBody>
      </p:sp>
      <p:pic>
        <p:nvPicPr>
          <p:cNvPr id="2050" name="Picture 2" descr="C:\Users\ZDQ-LY\Desktop\slides\3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7010400" cy="2525073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45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Approved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 </a:t>
            </a:r>
            <a:r>
              <a:rPr lang="en-US" dirty="0" smtClean="0"/>
              <a:t>analysis</a:t>
            </a:r>
          </a:p>
          <a:p>
            <a:r>
              <a:rPr lang="en-US" sz="2400" dirty="0" smtClean="0"/>
              <a:t>Interrupted pattern</a:t>
            </a:r>
            <a:r>
              <a:rPr lang="en-US" sz="2400" dirty="0"/>
              <a:t>: </a:t>
            </a:r>
            <a:r>
              <a:rPr lang="en-US" sz="2400" dirty="0" smtClean="0"/>
              <a:t>occasional </a:t>
            </a:r>
            <a:r>
              <a:rPr lang="en-US" sz="2400" dirty="0"/>
              <a:t>peaks appears under the background of Normal </a:t>
            </a:r>
            <a:r>
              <a:rPr lang="en-US" sz="2400" dirty="0" smtClean="0"/>
              <a:t>pattern.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4</a:t>
            </a:r>
            <a:r>
              <a:rPr lang="en-US" sz="2400" dirty="0" smtClean="0"/>
              <a:t> out of 48 </a:t>
            </a:r>
            <a:r>
              <a:rPr lang="en-US" sz="2400" dirty="0"/>
              <a:t>assessors </a:t>
            </a:r>
            <a:r>
              <a:rPr lang="en-US" sz="2400" dirty="0" smtClean="0"/>
              <a:t>(8%) fall into this category</a:t>
            </a:r>
            <a:endParaRPr lang="en-US" sz="2400" b="1" dirty="0" smtClean="0"/>
          </a:p>
        </p:txBody>
      </p:sp>
      <p:pic>
        <p:nvPicPr>
          <p:cNvPr id="3074" name="Picture 2" descr="C:\Users\ZDQ-LY\Desktop\slides\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924800" cy="282939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72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Approved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Image </a:t>
            </a:r>
            <a:r>
              <a:rPr lang="en-US" dirty="0" smtClean="0"/>
              <a:t>rating </a:t>
            </a:r>
            <a:r>
              <a:rPr lang="en-US" dirty="0"/>
              <a:t>analysis</a:t>
            </a:r>
          </a:p>
          <a:p>
            <a:r>
              <a:rPr lang="en-US" sz="2400" dirty="0" smtClean="0"/>
              <a:t>Normal pattern</a:t>
            </a:r>
            <a:r>
              <a:rPr lang="en-US" sz="2400" dirty="0"/>
              <a:t>: </a:t>
            </a:r>
            <a:r>
              <a:rPr lang="en-US" sz="2400" dirty="0" smtClean="0"/>
              <a:t>Users give </a:t>
            </a:r>
            <a:r>
              <a:rPr lang="en-US" sz="2400" dirty="0"/>
              <a:t>rating 2 or 3 most often and give rating 1 occasionally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34 out of 48 </a:t>
            </a:r>
            <a:r>
              <a:rPr lang="en-US" sz="2400" dirty="0"/>
              <a:t>assessors </a:t>
            </a:r>
            <a:r>
              <a:rPr lang="en-US" sz="2400" dirty="0" smtClean="0"/>
              <a:t>(71%) fall into this category</a:t>
            </a:r>
            <a:endParaRPr lang="en-US" sz="2400" b="1" dirty="0" smtClean="0"/>
          </a:p>
        </p:txBody>
      </p:sp>
      <p:pic>
        <p:nvPicPr>
          <p:cNvPr id="5122" name="Picture 2" descr="C:\Users\ZDQ-LY\Desktop\slides\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5943600" cy="2863829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82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Approved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Image </a:t>
            </a:r>
            <a:r>
              <a:rPr lang="en-US" dirty="0" smtClean="0"/>
              <a:t>rating </a:t>
            </a:r>
            <a:r>
              <a:rPr lang="en-US" dirty="0"/>
              <a:t>analysis</a:t>
            </a:r>
          </a:p>
          <a:p>
            <a:r>
              <a:rPr lang="en-US" sz="2400" dirty="0" smtClean="0"/>
              <a:t>Periodic or Quasi-periodic pattern</a:t>
            </a:r>
            <a:r>
              <a:rPr lang="en-US" sz="2400" dirty="0"/>
              <a:t>: a user shows a tendency to alternate </a:t>
            </a:r>
            <a:r>
              <a:rPr lang="en-US" sz="2400" dirty="0" smtClean="0"/>
              <a:t>between a </a:t>
            </a:r>
            <a:r>
              <a:rPr lang="en-US" sz="2400" dirty="0"/>
              <a:t>subset of </a:t>
            </a:r>
            <a:r>
              <a:rPr lang="en-US" sz="2400" dirty="0" smtClean="0"/>
              <a:t>ratings</a:t>
            </a:r>
          </a:p>
          <a:p>
            <a:r>
              <a:rPr lang="en-US" sz="2400" dirty="0" smtClean="0"/>
              <a:t>8 out of 48 </a:t>
            </a:r>
            <a:r>
              <a:rPr lang="en-US" sz="2400" dirty="0"/>
              <a:t>assessors </a:t>
            </a:r>
            <a:r>
              <a:rPr lang="en-US" sz="2400" dirty="0" smtClean="0"/>
              <a:t>(17%) fall into this category</a:t>
            </a:r>
            <a:endParaRPr lang="en-US" sz="2400" b="1" dirty="0" smtClean="0"/>
          </a:p>
        </p:txBody>
      </p:sp>
      <p:pic>
        <p:nvPicPr>
          <p:cNvPr id="6146" name="Picture 2" descr="C:\Users\ZDQ-LY\Desktop\slides\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599"/>
            <a:ext cx="6019800" cy="2911303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34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Approved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Image </a:t>
            </a:r>
            <a:r>
              <a:rPr lang="en-US" dirty="0" smtClean="0"/>
              <a:t>rating </a:t>
            </a:r>
            <a:r>
              <a:rPr lang="en-US" dirty="0"/>
              <a:t>analysis</a:t>
            </a:r>
          </a:p>
          <a:p>
            <a:r>
              <a:rPr lang="en-US" sz="2400" dirty="0" smtClean="0"/>
              <a:t>Fixed pattern</a:t>
            </a:r>
            <a:r>
              <a:rPr lang="en-US" sz="2400" dirty="0"/>
              <a:t>: all or most </a:t>
            </a:r>
            <a:r>
              <a:rPr lang="en-US" sz="2400" dirty="0" smtClean="0"/>
              <a:t>of the </a:t>
            </a:r>
            <a:r>
              <a:rPr lang="en-US" sz="2400" dirty="0"/>
              <a:t>images rating are the </a:t>
            </a:r>
            <a:r>
              <a:rPr lang="en-US" sz="2400" dirty="0" smtClean="0"/>
              <a:t>same.</a:t>
            </a:r>
          </a:p>
          <a:p>
            <a:r>
              <a:rPr lang="en-US" sz="2400" dirty="0" smtClean="0"/>
              <a:t> 6 out of 48 </a:t>
            </a:r>
            <a:r>
              <a:rPr lang="en-US" sz="2400" dirty="0"/>
              <a:t>assessors </a:t>
            </a:r>
            <a:r>
              <a:rPr lang="en-US" sz="2400" dirty="0" smtClean="0"/>
              <a:t>(12%) fall into this category</a:t>
            </a:r>
            <a:endParaRPr lang="en-US" sz="2400" b="1" dirty="0" smtClean="0"/>
          </a:p>
        </p:txBody>
      </p:sp>
      <p:pic>
        <p:nvPicPr>
          <p:cNvPr id="7170" name="Picture 2" descr="C:\Users\ZDQ-LY\Desktop\slides\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5715000" cy="2820886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15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Approved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Preference </a:t>
            </a:r>
            <a:r>
              <a:rPr lang="en-US" dirty="0"/>
              <a:t>judgment analysis</a:t>
            </a:r>
            <a:endParaRPr lang="en-US" dirty="0" smtClean="0"/>
          </a:p>
          <a:p>
            <a:pPr algn="just"/>
            <a:r>
              <a:rPr lang="en-US" sz="2800" dirty="0"/>
              <a:t>W</a:t>
            </a:r>
            <a:r>
              <a:rPr lang="en-US" sz="2800" dirty="0" smtClean="0"/>
              <a:t>e </a:t>
            </a:r>
            <a:r>
              <a:rPr lang="en-US" sz="2800" dirty="0"/>
              <a:t>analyze preference judgments for the </a:t>
            </a:r>
            <a:r>
              <a:rPr lang="en-US" sz="2800" dirty="0" smtClean="0"/>
              <a:t>mixed set </a:t>
            </a:r>
            <a:r>
              <a:rPr lang="en-US" sz="2800" dirty="0"/>
              <a:t>(both inline and vertical image results) to </a:t>
            </a:r>
            <a:r>
              <a:rPr lang="en-US" sz="2800" dirty="0" smtClean="0"/>
              <a:t>determine whether </a:t>
            </a:r>
            <a:r>
              <a:rPr lang="en-US" sz="2800" dirty="0"/>
              <a:t>we can identify one or the other as </a:t>
            </a:r>
            <a:r>
              <a:rPr lang="en-US" sz="2800" dirty="0" smtClean="0"/>
              <a:t>the primary</a:t>
            </a:r>
            <a:r>
              <a:rPr lang="en-US" sz="2800" dirty="0"/>
              <a:t> </a:t>
            </a:r>
            <a:r>
              <a:rPr lang="en-US" sz="2800" dirty="0" smtClean="0"/>
              <a:t>factor </a:t>
            </a:r>
            <a:r>
              <a:rPr lang="en-US" sz="2800" dirty="0"/>
              <a:t>in the assessor's preference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67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Approved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Preference judgment </a:t>
            </a:r>
            <a:r>
              <a:rPr lang="en-US" dirty="0" smtClean="0"/>
              <a:t>analysis</a:t>
            </a:r>
          </a:p>
          <a:p>
            <a:pPr algn="just"/>
            <a:r>
              <a:rPr lang="en-US" sz="2800" dirty="0"/>
              <a:t>We separately analyzed the inline placement and vertical placement preferences for the time being. We assign TMB (top/middle/bottom vertical variants) and LR (left/right inline variants) scores to indicate the layout preferences according to the following method:</a:t>
            </a:r>
            <a:endParaRPr lang="en-US" sz="3000" dirty="0"/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000" dirty="0" smtClean="0"/>
              <a:t>Given </a:t>
            </a:r>
            <a:r>
              <a:rPr lang="en-US" sz="2000" dirty="0"/>
              <a:t>a T-B pair, if the user prefers T, we assign </a:t>
            </a:r>
            <a:r>
              <a:rPr lang="en-US" sz="2000" dirty="0" smtClean="0"/>
              <a:t>1.5 as </a:t>
            </a:r>
            <a:r>
              <a:rPr lang="en-US" sz="2000" dirty="0"/>
              <a:t>TMB score of that pair. Otherwise, we assign -1.5.</a:t>
            </a:r>
          </a:p>
          <a:p>
            <a:pPr marL="0" indent="0">
              <a:buNone/>
            </a:pPr>
            <a:r>
              <a:rPr lang="en-US" sz="2000" dirty="0" smtClean="0"/>
              <a:t>       Given </a:t>
            </a:r>
            <a:r>
              <a:rPr lang="en-US" sz="2000" dirty="0"/>
              <a:t>an M-B pair, if the user prefers M, we assign </a:t>
            </a:r>
            <a:r>
              <a:rPr lang="en-US" sz="2000" dirty="0" smtClean="0"/>
              <a:t>1 as </a:t>
            </a:r>
            <a:r>
              <a:rPr lang="en-US" sz="2000" dirty="0"/>
              <a:t>TMB score of that pair. Otherwise, we assign -1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      Given </a:t>
            </a:r>
            <a:r>
              <a:rPr lang="en-US" sz="2000" dirty="0"/>
              <a:t>a T-M pair, if the user prefers T, we assign 1 </a:t>
            </a:r>
            <a:r>
              <a:rPr lang="en-US" sz="2000" dirty="0" smtClean="0"/>
              <a:t>as TMB </a:t>
            </a:r>
            <a:r>
              <a:rPr lang="en-US" sz="2000" dirty="0"/>
              <a:t>score of that pair. Otherwise, we assign -1.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</a:t>
            </a:r>
            <a:r>
              <a:rPr lang="en-US" sz="2000" dirty="0" smtClean="0"/>
              <a:t>Given </a:t>
            </a:r>
            <a:r>
              <a:rPr lang="en-US" sz="2000" dirty="0"/>
              <a:t>an L-R pair, if the user prefers L, we assign </a:t>
            </a:r>
            <a:r>
              <a:rPr lang="en-US" sz="2000" dirty="0" smtClean="0"/>
              <a:t>1 </a:t>
            </a:r>
            <a:r>
              <a:rPr lang="en-US" sz="2000" dirty="0"/>
              <a:t>as LR score of that pair. Otherwise, we assign -1.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83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Analysis of Approved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Preference judgment analysis</a:t>
            </a:r>
          </a:p>
          <a:p>
            <a:pPr algn="just"/>
            <a:r>
              <a:rPr lang="en-US" sz="2800" dirty="0" smtClean="0"/>
              <a:t>Layout </a:t>
            </a:r>
            <a:r>
              <a:rPr lang="en-US" sz="2800" dirty="0"/>
              <a:t>preference </a:t>
            </a:r>
            <a:r>
              <a:rPr lang="en-US" sz="2800" dirty="0" smtClean="0"/>
              <a:t>curves: moving </a:t>
            </a:r>
            <a:r>
              <a:rPr lang="en-US" sz="2800" dirty="0"/>
              <a:t>averages of the TMB and </a:t>
            </a:r>
            <a:r>
              <a:rPr lang="en-US" sz="2800" dirty="0" smtClean="0"/>
              <a:t>LR scores </a:t>
            </a:r>
            <a:r>
              <a:rPr lang="en-US" sz="2800" dirty="0"/>
              <a:t>(red and blue lines, respectively) against query </a:t>
            </a:r>
            <a:r>
              <a:rPr lang="en-US" sz="2800" dirty="0" smtClean="0"/>
              <a:t>number. Window size equals to 5.</a:t>
            </a:r>
            <a:endParaRPr lang="en-US" sz="3000" dirty="0" smtClean="0"/>
          </a:p>
          <a:p>
            <a:pPr algn="just"/>
            <a:r>
              <a:rPr lang="en-US" sz="2800" dirty="0"/>
              <a:t>There are roughly two </a:t>
            </a:r>
            <a:r>
              <a:rPr lang="en-US" sz="2800" dirty="0" smtClean="0"/>
              <a:t>patterns of </a:t>
            </a:r>
            <a:r>
              <a:rPr lang="en-US" sz="2800" dirty="0"/>
              <a:t>layout preference curves: either only one of the </a:t>
            </a:r>
            <a:r>
              <a:rPr lang="en-US" sz="2800" dirty="0" smtClean="0"/>
              <a:t>scores changes </a:t>
            </a:r>
            <a:r>
              <a:rPr lang="en-US" sz="2800" dirty="0"/>
              <a:t>over time, or both do.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67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assessor behavior in our pilot study to determine the optimal placement of images among search results</a:t>
            </a:r>
          </a:p>
          <a:p>
            <a:r>
              <a:rPr lang="en-US" dirty="0" smtClean="0"/>
              <a:t>Identify some patterns that may be broadly indicative of unreliable assessments</a:t>
            </a:r>
          </a:p>
          <a:p>
            <a:r>
              <a:rPr lang="en-US" dirty="0" smtClean="0"/>
              <a:t>Inform future experimental design and analysis when using </a:t>
            </a:r>
            <a:r>
              <a:rPr lang="en-US" dirty="0" err="1" smtClean="0"/>
              <a:t>crowdsourced</a:t>
            </a:r>
            <a:r>
              <a:rPr lang="en-US" dirty="0" smtClean="0"/>
              <a:t> human judgments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34588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Analysis of Approved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Preference judgment </a:t>
            </a:r>
            <a:r>
              <a:rPr lang="en-US" dirty="0" smtClean="0"/>
              <a:t>analysis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nly </a:t>
            </a:r>
            <a:r>
              <a:rPr lang="en-US" sz="1800" dirty="0"/>
              <a:t>one of the scores changes over </a:t>
            </a:r>
            <a:r>
              <a:rPr lang="en-US" sz="1800" dirty="0" smtClean="0"/>
              <a:t>time. </a:t>
            </a:r>
            <a:r>
              <a:rPr lang="en-US" sz="1800" dirty="0"/>
              <a:t>We infer from this that it is the layout preference associated with the varying curve that is the leading factor in making </a:t>
            </a:r>
            <a:r>
              <a:rPr lang="en-US" sz="1800" dirty="0" smtClean="0"/>
              <a:t>preferences. 21/48 (44%) assessors showed this pattern.</a:t>
            </a:r>
            <a:endParaRPr lang="en-US" sz="18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8194" name="Picture 2" descr="C:\Users\ZDQ-LY\Desktop\slides\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3981993" cy="36576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8195" name="Picture 3" descr="C:\Users\ZDQ-LY\Desktop\slides\5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4018242" cy="36576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3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Analysis of Approved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Preference judgment </a:t>
            </a:r>
            <a:r>
              <a:rPr lang="en-US" dirty="0" smtClean="0"/>
              <a:t>analysis</a:t>
            </a:r>
          </a:p>
          <a:p>
            <a:pPr algn="just"/>
            <a:r>
              <a:rPr lang="en-US" sz="1800" dirty="0"/>
              <a:t>Both TMB and LR curves vary over time. </a:t>
            </a:r>
            <a:r>
              <a:rPr lang="en-US" sz="1800" smtClean="0"/>
              <a:t>We may </a:t>
            </a:r>
            <a:r>
              <a:rPr lang="en-US" sz="1800" dirty="0"/>
              <a:t>need to look at each SERP pair individually to determine if TMB and LR positions have a combinational effect on layout preference. </a:t>
            </a:r>
            <a:r>
              <a:rPr lang="en-US" sz="1800" dirty="0" smtClean="0"/>
              <a:t>27/48 (56%) </a:t>
            </a:r>
            <a:r>
              <a:rPr lang="en-US" sz="1800" dirty="0"/>
              <a:t>assessors showed this pattern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9218" name="Picture 2" descr="C:\Users\ZDQ-LY\Desktop\slides\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599" y="3124200"/>
            <a:ext cx="4254943" cy="35814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9219" name="Picture 3" descr="C:\Users\ZDQ-LY\Desktop\slides\6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68504" y="3124200"/>
            <a:ext cx="4313254" cy="35814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70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Analysis of Rejected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Analysis of Rejected Data</a:t>
            </a:r>
          </a:p>
          <a:p>
            <a:r>
              <a:rPr lang="en-US" sz="2800" dirty="0" smtClean="0"/>
              <a:t>14/20  (70%) </a:t>
            </a:r>
            <a:r>
              <a:rPr lang="en-US" sz="2800" dirty="0"/>
              <a:t>exhibited unusual behavior </a:t>
            </a:r>
            <a:r>
              <a:rPr lang="en-US" sz="2800" dirty="0" smtClean="0"/>
              <a:t>patterns </a:t>
            </a:r>
          </a:p>
          <a:p>
            <a:r>
              <a:rPr lang="en-US" sz="2800" dirty="0" smtClean="0"/>
              <a:t>4 showed an </a:t>
            </a:r>
            <a:r>
              <a:rPr lang="en-US" sz="2800" i="1" dirty="0" smtClean="0"/>
              <a:t>abnormal </a:t>
            </a:r>
            <a:r>
              <a:rPr lang="en-US" sz="2800" dirty="0" smtClean="0"/>
              <a:t>time pattern </a:t>
            </a:r>
            <a:r>
              <a:rPr lang="en-US" sz="2800" dirty="0"/>
              <a:t>of taking longer on </a:t>
            </a:r>
            <a:r>
              <a:rPr lang="en-US" sz="2800" dirty="0" smtClean="0"/>
              <a:t>the last few queries; this was not observed </a:t>
            </a:r>
            <a:r>
              <a:rPr lang="en-US" sz="2800" smtClean="0"/>
              <a:t>among assessors that </a:t>
            </a:r>
            <a:r>
              <a:rPr lang="en-US" sz="2800" dirty="0"/>
              <a:t>passed the </a:t>
            </a:r>
            <a:r>
              <a:rPr lang="en-US" sz="2800"/>
              <a:t>trap </a:t>
            </a:r>
            <a:r>
              <a:rPr lang="en-US" sz="2800" smtClean="0"/>
              <a:t>questions.</a:t>
            </a:r>
            <a:endParaRPr lang="en-US" sz="2800" dirty="0"/>
          </a:p>
        </p:txBody>
      </p:sp>
      <p:pic>
        <p:nvPicPr>
          <p:cNvPr id="10242" name="Picture 2" descr="C:\Users\ZDQ-LY\Desktop\slides\7a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-14785" y="4419600"/>
            <a:ext cx="4281986" cy="16002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0243" name="Picture 3" descr="C:\Users\ZDQ-LY\Desktop\slides\7a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24886" y="4419600"/>
            <a:ext cx="5219114" cy="16002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62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Analysis of Rejected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Analysis of Rejected Data</a:t>
            </a:r>
          </a:p>
          <a:p>
            <a:r>
              <a:rPr lang="en-US" sz="2800" dirty="0" smtClean="0"/>
              <a:t>2 </a:t>
            </a:r>
            <a:r>
              <a:rPr lang="en-US" sz="2800" dirty="0"/>
              <a:t>showed an </a:t>
            </a:r>
            <a:r>
              <a:rPr lang="en-US" sz="2800" i="1" dirty="0" smtClean="0"/>
              <a:t>interrupted </a:t>
            </a:r>
            <a:r>
              <a:rPr lang="en-US" sz="2800" dirty="0"/>
              <a:t>time </a:t>
            </a:r>
            <a:endParaRPr lang="en-US" sz="2800" dirty="0" smtClean="0"/>
          </a:p>
          <a:p>
            <a:r>
              <a:rPr lang="en-US" sz="2800" dirty="0" smtClean="0"/>
              <a:t>4 showed a </a:t>
            </a:r>
            <a:r>
              <a:rPr lang="en-US" sz="2800" i="1" dirty="0" smtClean="0"/>
              <a:t>fixed</a:t>
            </a:r>
            <a:r>
              <a:rPr lang="en-US" sz="2800" dirty="0" smtClean="0"/>
              <a:t> image rating pattern, 1 of them also showed an </a:t>
            </a:r>
            <a:r>
              <a:rPr lang="en-US" sz="2800" i="1" dirty="0"/>
              <a:t>interrupted </a:t>
            </a:r>
            <a:r>
              <a:rPr lang="en-US" sz="2800" dirty="0" smtClean="0"/>
              <a:t>time pattern</a:t>
            </a:r>
          </a:p>
          <a:p>
            <a:r>
              <a:rPr lang="en-US" sz="2800" dirty="0" smtClean="0"/>
              <a:t>4 </a:t>
            </a:r>
            <a:r>
              <a:rPr lang="en-US" sz="2800" dirty="0"/>
              <a:t>showed a </a:t>
            </a:r>
            <a:r>
              <a:rPr lang="en-US" sz="2800" i="1" dirty="0" smtClean="0"/>
              <a:t>quasi-periodic</a:t>
            </a:r>
            <a:r>
              <a:rPr lang="en-US" sz="2800" dirty="0" smtClean="0"/>
              <a:t> </a:t>
            </a:r>
            <a:r>
              <a:rPr lang="en-US" sz="2800" dirty="0"/>
              <a:t>image </a:t>
            </a:r>
            <a:r>
              <a:rPr lang="en-US" sz="2800" dirty="0" smtClean="0"/>
              <a:t>rating pattern, 1 of them </a:t>
            </a:r>
            <a:r>
              <a:rPr lang="en-US" sz="2800" dirty="0"/>
              <a:t>also showed a </a:t>
            </a:r>
            <a:r>
              <a:rPr lang="en-US" sz="2800" i="1" dirty="0"/>
              <a:t>quasi-periodic </a:t>
            </a:r>
            <a:r>
              <a:rPr lang="en-US" sz="2800" dirty="0" smtClean="0"/>
              <a:t>time pattern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75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Turkers</a:t>
            </a:r>
            <a:r>
              <a:rPr lang="en-US" sz="2800" dirty="0" smtClean="0"/>
              <a:t> prefer </a:t>
            </a:r>
          </a:p>
          <a:p>
            <a:pPr lvl="1" algn="just"/>
            <a:r>
              <a:rPr lang="en-US" sz="2400" dirty="0" smtClean="0"/>
              <a:t>vertical image results near the top of the page </a:t>
            </a:r>
          </a:p>
          <a:p>
            <a:pPr lvl="1" algn="just"/>
            <a:r>
              <a:rPr lang="en-US" sz="2400" dirty="0" smtClean="0"/>
              <a:t>inline image results </a:t>
            </a:r>
            <a:r>
              <a:rPr lang="en-US" sz="2400" dirty="0"/>
              <a:t>on the </a:t>
            </a:r>
            <a:r>
              <a:rPr lang="en-US" sz="2400" dirty="0" smtClean="0"/>
              <a:t>left</a:t>
            </a:r>
          </a:p>
          <a:p>
            <a:pPr algn="just"/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28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Unreliable </a:t>
            </a:r>
            <a:r>
              <a:rPr lang="en-US" dirty="0"/>
              <a:t>assessors</a:t>
            </a:r>
            <a:r>
              <a:rPr lang="en-US" dirty="0" smtClean="0"/>
              <a:t> detectable</a:t>
            </a:r>
          </a:p>
          <a:p>
            <a:pPr lvl="1"/>
            <a:r>
              <a:rPr lang="en-US" dirty="0" smtClean="0"/>
              <a:t>periodic timings</a:t>
            </a:r>
          </a:p>
          <a:p>
            <a:pPr lvl="1"/>
            <a:r>
              <a:rPr lang="en-US" dirty="0" smtClean="0"/>
              <a:t>abnormal timings</a:t>
            </a:r>
          </a:p>
          <a:p>
            <a:pPr lvl="1"/>
            <a:r>
              <a:rPr lang="en-US" dirty="0" smtClean="0"/>
              <a:t>periodic ratings</a:t>
            </a:r>
          </a:p>
          <a:p>
            <a:pPr lvl="1"/>
            <a:r>
              <a:rPr lang="en-US" dirty="0" smtClean="0"/>
              <a:t>fixed ratings</a:t>
            </a:r>
          </a:p>
          <a:p>
            <a:r>
              <a:rPr lang="en-US" dirty="0" smtClean="0"/>
              <a:t>Assessors may </a:t>
            </a:r>
            <a:r>
              <a:rPr lang="en-US" dirty="0"/>
              <a:t>be</a:t>
            </a:r>
            <a:r>
              <a:rPr lang="en-US" dirty="0" smtClean="0"/>
              <a:t> reliable </a:t>
            </a:r>
            <a:r>
              <a:rPr lang="en-US" dirty="0"/>
              <a:t>on one</a:t>
            </a:r>
            <a:r>
              <a:rPr lang="en-US" dirty="0" smtClean="0"/>
              <a:t> task but unreliable for another</a:t>
            </a:r>
          </a:p>
          <a:p>
            <a:r>
              <a:rPr lang="en-US" dirty="0" smtClean="0"/>
              <a:t>Trap </a:t>
            </a:r>
            <a:r>
              <a:rPr lang="en-US" dirty="0"/>
              <a:t>questions are </a:t>
            </a:r>
            <a:r>
              <a:rPr lang="en-US" dirty="0" smtClean="0"/>
              <a:t>useful</a:t>
            </a:r>
          </a:p>
          <a:p>
            <a:r>
              <a:rPr lang="en-US" dirty="0" smtClean="0"/>
              <a:t>Trap </a:t>
            </a:r>
            <a:r>
              <a:rPr lang="en-US" dirty="0"/>
              <a:t>questions</a:t>
            </a:r>
            <a:r>
              <a:rPr lang="en-US" dirty="0" smtClean="0"/>
              <a:t> in conjunction with timings/ratings filters best</a:t>
            </a:r>
          </a:p>
          <a:p>
            <a:r>
              <a:rPr lang="en-US" dirty="0" err="1" smtClean="0"/>
              <a:t>MTurkers</a:t>
            </a:r>
            <a:r>
              <a:rPr lang="en-US" dirty="0" smtClean="0"/>
              <a:t> </a:t>
            </a:r>
            <a:r>
              <a:rPr lang="en-US" dirty="0"/>
              <a:t>learning how to avoid being detected when </a:t>
            </a:r>
            <a:r>
              <a:rPr lang="en-US" dirty="0" smtClean="0"/>
              <a:t>cheating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40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70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056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Our 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determine the optimal placement of images among search results</a:t>
            </a:r>
          </a:p>
          <a:p>
            <a:r>
              <a:rPr lang="en-US" dirty="0" smtClean="0"/>
              <a:t>Objects to be assessed: full page layouts consisting of both ranked results and results from image search verticals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75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6200"/>
            <a:ext cx="5434304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Our 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Method: preference judgments</a:t>
            </a:r>
          </a:p>
          <a:p>
            <a:pPr marL="0" indent="0">
              <a:buNone/>
            </a:pPr>
            <a:r>
              <a:rPr lang="en-US" dirty="0" smtClean="0"/>
              <a:t>    pros: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can </a:t>
            </a:r>
            <a:r>
              <a:rPr lang="en-US" sz="2400" dirty="0"/>
              <a:t>be made </a:t>
            </a:r>
            <a:r>
              <a:rPr lang="en-US" sz="2400" dirty="0" smtClean="0"/>
              <a:t>quickly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less prone to </a:t>
            </a:r>
            <a:r>
              <a:rPr lang="en-US" sz="2400" dirty="0"/>
              <a:t>disagreements between </a:t>
            </a:r>
            <a:r>
              <a:rPr lang="en-US" sz="2400" dirty="0" smtClean="0"/>
              <a:t>assessors</a:t>
            </a:r>
          </a:p>
          <a:p>
            <a:pPr marL="0" indent="0">
              <a:buNone/>
            </a:pPr>
            <a:r>
              <a:rPr lang="en-US" sz="2400" dirty="0" smtClean="0"/>
              <a:t>	more robust to </a:t>
            </a:r>
            <a:r>
              <a:rPr lang="en-US" sz="2400" dirty="0"/>
              <a:t>missing </a:t>
            </a:r>
            <a:r>
              <a:rPr lang="en-US" sz="2400" dirty="0" smtClean="0"/>
              <a:t>judgments</a:t>
            </a:r>
          </a:p>
          <a:p>
            <a:pPr marL="0" indent="0">
              <a:buNone/>
            </a:pPr>
            <a:r>
              <a:rPr lang="en-US" sz="2400" dirty="0" smtClean="0"/>
              <a:t>	correlate </a:t>
            </a:r>
            <a:r>
              <a:rPr lang="en-US" sz="2400" dirty="0"/>
              <a:t>well to traditional evaluation measures </a:t>
            </a:r>
            <a:r>
              <a:rPr lang="en-US" sz="2400" dirty="0" smtClean="0"/>
              <a:t>based </a:t>
            </a:r>
            <a:r>
              <a:rPr lang="fr-FR" sz="2400" dirty="0" smtClean="0"/>
              <a:t>on </a:t>
            </a:r>
            <a:r>
              <a:rPr lang="fr-FR" sz="2400" dirty="0" err="1"/>
              <a:t>absolute</a:t>
            </a:r>
            <a:r>
              <a:rPr lang="fr-FR" sz="2400" dirty="0"/>
              <a:t> relevance </a:t>
            </a:r>
            <a:r>
              <a:rPr lang="fr-FR" sz="2400" dirty="0" err="1"/>
              <a:t>judgments</a:t>
            </a:r>
            <a:r>
              <a:rPr lang="fr-FR" sz="2400" dirty="0"/>
              <a:t> on </a:t>
            </a:r>
            <a:r>
              <a:rPr lang="fr-FR" sz="2400" dirty="0" smtClean="0"/>
              <a:t>documents</a:t>
            </a:r>
          </a:p>
          <a:p>
            <a:pPr marL="0" indent="0">
              <a:buNone/>
            </a:pPr>
            <a:r>
              <a:rPr lang="fr-FR" sz="2400" dirty="0" smtClean="0"/>
              <a:t>              </a:t>
            </a:r>
            <a:r>
              <a:rPr lang="en-US" sz="2400" dirty="0" smtClean="0"/>
              <a:t>can </a:t>
            </a:r>
            <a:r>
              <a:rPr lang="en-US" sz="2400" dirty="0"/>
              <a:t>be mapped to much </a:t>
            </a:r>
            <a:r>
              <a:rPr lang="en-US" sz="2400" dirty="0" smtClean="0"/>
              <a:t>finer-grained grades </a:t>
            </a:r>
            <a:r>
              <a:rPr lang="en-US" sz="2400" dirty="0"/>
              <a:t>of </a:t>
            </a:r>
            <a:r>
              <a:rPr lang="en-US" sz="2400" dirty="0" smtClean="0"/>
              <a:t>utility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dirty="0" smtClean="0"/>
              <a:t>cons: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number of pairs grows </a:t>
            </a:r>
            <a:r>
              <a:rPr lang="en-US" sz="2400" dirty="0" err="1" smtClean="0"/>
              <a:t>quadratically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number </a:t>
            </a:r>
            <a:r>
              <a:rPr lang="en-US" sz="2400" dirty="0"/>
              <a:t>of objects </a:t>
            </a:r>
            <a:r>
              <a:rPr lang="en-US" sz="2400" dirty="0" smtClean="0"/>
              <a:t>grows </a:t>
            </a:r>
            <a:r>
              <a:rPr lang="en-US" sz="2400" dirty="0" err="1" smtClean="0"/>
              <a:t>factorially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unreliable </a:t>
            </a:r>
            <a:r>
              <a:rPr lang="en-US" sz="2400" dirty="0" smtClean="0"/>
              <a:t>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99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Platform: </a:t>
            </a:r>
          </a:p>
          <a:p>
            <a:r>
              <a:rPr lang="en-US" dirty="0" smtClean="0"/>
              <a:t>Amazon Mechanical Turk HIT </a:t>
            </a:r>
            <a:r>
              <a:rPr lang="en-US" dirty="0"/>
              <a:t>(Human Intelligent Task) </a:t>
            </a:r>
            <a:r>
              <a:rPr lang="en-US" dirty="0" smtClean="0"/>
              <a:t>question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our own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survey website</a:t>
            </a:r>
            <a:r>
              <a:rPr lang="en-US" dirty="0"/>
              <a:t>, which allows us to show </a:t>
            </a:r>
            <a:r>
              <a:rPr lang="en-US" dirty="0" smtClean="0"/>
              <a:t>each </a:t>
            </a:r>
            <a:r>
              <a:rPr lang="en-US" dirty="0" err="1" smtClean="0"/>
              <a:t>MTurker</a:t>
            </a:r>
            <a:r>
              <a:rPr lang="en-US" dirty="0" smtClean="0"/>
              <a:t> </a:t>
            </a:r>
            <a:r>
              <a:rPr lang="en-US" dirty="0"/>
              <a:t>a sequence of </a:t>
            </a:r>
            <a:r>
              <a:rPr lang="en-US" dirty="0" smtClean="0"/>
              <a:t>survey questions and </a:t>
            </a:r>
            <a:r>
              <a:rPr lang="en-US" dirty="0"/>
              <a:t>to log additional </a:t>
            </a:r>
            <a:r>
              <a:rPr lang="en-US" dirty="0" smtClean="0"/>
              <a:t>information </a:t>
            </a:r>
            <a:r>
              <a:rPr lang="en-US" dirty="0"/>
              <a:t>such as </a:t>
            </a:r>
            <a:r>
              <a:rPr lang="en-US" dirty="0" smtClean="0"/>
              <a:t>IP address, time-on-task, etc..</a:t>
            </a:r>
          </a:p>
          <a:p>
            <a:r>
              <a:rPr lang="en-US" dirty="0" smtClean="0"/>
              <a:t>US$0.13 </a:t>
            </a:r>
            <a:r>
              <a:rPr lang="en-US" dirty="0"/>
              <a:t>for every </a:t>
            </a:r>
            <a:r>
              <a:rPr lang="en-US" dirty="0" smtClean="0"/>
              <a:t>17 survey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28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Survey Website: </a:t>
            </a:r>
          </a:p>
          <a:p>
            <a:pPr algn="just"/>
            <a:r>
              <a:rPr lang="en-US" sz="2800" dirty="0" smtClean="0"/>
              <a:t>A simple </a:t>
            </a:r>
            <a:r>
              <a:rPr lang="en-US" sz="2800" dirty="0"/>
              <a:t>question at the beginning of </a:t>
            </a:r>
            <a:r>
              <a:rPr lang="en-US" sz="2800" dirty="0" smtClean="0"/>
              <a:t>the survey </a:t>
            </a:r>
            <a:r>
              <a:rPr lang="en-US" sz="2800" dirty="0"/>
              <a:t>to identify a user's favorite search </a:t>
            </a:r>
            <a:r>
              <a:rPr lang="en-US" sz="2800" dirty="0" smtClean="0"/>
              <a:t>engine</a:t>
            </a:r>
          </a:p>
          <a:p>
            <a:pPr algn="just"/>
            <a:r>
              <a:rPr lang="en-US" sz="2800" dirty="0" smtClean="0"/>
              <a:t>Then a sequence of 17 full-page preferences</a:t>
            </a:r>
          </a:p>
          <a:p>
            <a:pPr lvl="1" algn="just"/>
            <a:r>
              <a:rPr lang="en-US" sz="2400" dirty="0" smtClean="0"/>
              <a:t>each preference was for a different query</a:t>
            </a:r>
          </a:p>
          <a:p>
            <a:pPr lvl="1" algn="just"/>
            <a:r>
              <a:rPr lang="en-US" sz="2400" dirty="0" smtClean="0"/>
              <a:t>order of queries randomized</a:t>
            </a:r>
          </a:p>
          <a:p>
            <a:pPr algn="just"/>
            <a:r>
              <a:rPr lang="en-US" sz="2800" dirty="0" smtClean="0"/>
              <a:t>Confirmation code at the end to be submitted via HIT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44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survey question has two tasks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Full Page Layouts Preference Judgments Task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Preferences </a:t>
            </a:r>
            <a:r>
              <a:rPr lang="en-US" sz="2400" dirty="0"/>
              <a:t>on variations of the Yahoo! SERP layout for 47 queries formed from 30 topics taken from the TREC 2009 Web track and the TREC 2009 Million Query </a:t>
            </a:r>
            <a:r>
              <a:rPr lang="en-US" sz="2400" dirty="0" smtClean="0"/>
              <a:t>track</a:t>
            </a:r>
          </a:p>
          <a:p>
            <a:r>
              <a:rPr lang="en-US" dirty="0" smtClean="0"/>
              <a:t>Absolute-scale Image Rating Task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rate </a:t>
            </a:r>
            <a:r>
              <a:rPr lang="en-US" sz="2400" dirty="0"/>
              <a:t>the pictures by relevance on a ternary scale </a:t>
            </a:r>
            <a:r>
              <a:rPr lang="en-US" sz="2400" dirty="0" smtClean="0"/>
              <a:t>(“poor”, “OK”,  “good”).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76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Full Page Layouts Preference Judgments Task</a:t>
            </a:r>
            <a:endParaRPr lang="en-US" dirty="0" smtClean="0"/>
          </a:p>
          <a:p>
            <a:r>
              <a:rPr lang="en-US" sz="3000" dirty="0" smtClean="0"/>
              <a:t>Full page layouts consisted of ranked results plus</a:t>
            </a:r>
          </a:p>
          <a:p>
            <a:pPr lvl="1"/>
            <a:r>
              <a:rPr lang="en-US" sz="2600" i="1" dirty="0" smtClean="0"/>
              <a:t>inline images</a:t>
            </a:r>
            <a:r>
              <a:rPr lang="en-US" sz="2600" dirty="0" smtClean="0"/>
              <a:t> to the left or right of summaries</a:t>
            </a:r>
          </a:p>
          <a:p>
            <a:pPr lvl="1"/>
            <a:r>
              <a:rPr lang="en-US" sz="2600" i="1" dirty="0" smtClean="0"/>
              <a:t>image search vertical results </a:t>
            </a:r>
            <a:r>
              <a:rPr lang="en-US" sz="2600" dirty="0" smtClean="0"/>
              <a:t>on the top, middle, or bottom of page  </a:t>
            </a:r>
          </a:p>
          <a:p>
            <a:r>
              <a:rPr lang="en-US" sz="3000" dirty="0" smtClean="0"/>
              <a:t>Up to 6 variant layouts possible</a:t>
            </a:r>
          </a:p>
          <a:p>
            <a:endParaRPr lang="en-US" sz="3000" dirty="0" smtClean="0"/>
          </a:p>
          <a:p>
            <a:r>
              <a:rPr lang="en-US" sz="3000" dirty="0" smtClean="0"/>
              <a:t>2 of 17 </a:t>
            </a:r>
            <a:r>
              <a:rPr lang="en-US" sz="3000" dirty="0"/>
              <a:t>queries are “trap” </a:t>
            </a:r>
            <a:r>
              <a:rPr lang="en-US" sz="3000" dirty="0" smtClean="0"/>
              <a:t>questions </a:t>
            </a:r>
          </a:p>
          <a:p>
            <a:pPr lvl="1"/>
            <a:r>
              <a:rPr lang="en-US" sz="2595" dirty="0" smtClean="0"/>
              <a:t>two </a:t>
            </a:r>
            <a:r>
              <a:rPr lang="en-US" sz="2595" dirty="0"/>
              <a:t>identical result </a:t>
            </a:r>
            <a:r>
              <a:rPr lang="en-US" sz="2595" dirty="0" smtClean="0"/>
              <a:t>pages</a:t>
            </a:r>
          </a:p>
          <a:p>
            <a:pPr lvl="1"/>
            <a:r>
              <a:rPr lang="en-US" sz="2600" dirty="0" smtClean="0"/>
              <a:t>placed at 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/>
              <a:t>and 15</a:t>
            </a:r>
            <a:r>
              <a:rPr lang="en-US" sz="2600" baseline="30000" dirty="0"/>
              <a:t>th</a:t>
            </a:r>
            <a:r>
              <a:rPr lang="en-US" sz="2600" dirty="0" smtClean="0"/>
              <a:t> in </a:t>
            </a:r>
            <a:r>
              <a:rPr lang="en-US" sz="2600" dirty="0"/>
              <a:t>the</a:t>
            </a:r>
            <a:r>
              <a:rPr lang="en-US" sz="2600" dirty="0" smtClean="0"/>
              <a:t> sequence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1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1275</Words>
  <Application>Microsoft Macintosh PowerPoint</Application>
  <PresentationFormat>On-screen Show (4:3)</PresentationFormat>
  <Paragraphs>128</Paragraphs>
  <Slides>27</Slides>
  <Notes>1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An Analysis of Assessor Behavior in Crowdsourced Preference Judgments</vt:lpstr>
      <vt:lpstr>Objective</vt:lpstr>
      <vt:lpstr>Description of Our Pilot Study</vt:lpstr>
      <vt:lpstr>Slide 4</vt:lpstr>
      <vt:lpstr>Description of Our Pilot Study</vt:lpstr>
      <vt:lpstr>Experimental Design</vt:lpstr>
      <vt:lpstr>Experimental Design</vt:lpstr>
      <vt:lpstr>Experimental Design</vt:lpstr>
      <vt:lpstr>Experimental Design</vt:lpstr>
      <vt:lpstr>Data Analysis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Approved Data</vt:lpstr>
      <vt:lpstr>Analysis of Rejected Data</vt:lpstr>
      <vt:lpstr>Analysis of Rejected Data</vt:lpstr>
      <vt:lpstr>Conclusion</vt:lpstr>
      <vt:lpstr>Conclusions</vt:lpstr>
      <vt:lpstr>Acknowledgements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Assessor Behavior in Crowdsourced Preference Judgements</dc:title>
  <dc:creator>ZDQ-LY</dc:creator>
  <cp:lastModifiedBy>Ben Carterette</cp:lastModifiedBy>
  <cp:revision>77</cp:revision>
  <dcterms:created xsi:type="dcterms:W3CDTF">2010-07-23T10:09:22Z</dcterms:created>
  <dcterms:modified xsi:type="dcterms:W3CDTF">2010-07-23T10:09:32Z</dcterms:modified>
</cp:coreProperties>
</file>